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79" r:id="rId6"/>
    <p:sldId id="285" r:id="rId7"/>
    <p:sldId id="263" r:id="rId8"/>
    <p:sldId id="264" r:id="rId9"/>
    <p:sldId id="266" r:id="rId10"/>
    <p:sldId id="289" r:id="rId11"/>
    <p:sldId id="267" r:id="rId12"/>
    <p:sldId id="268" r:id="rId13"/>
    <p:sldId id="269" r:id="rId14"/>
    <p:sldId id="271" r:id="rId15"/>
    <p:sldId id="265" r:id="rId16"/>
    <p:sldId id="272" r:id="rId17"/>
    <p:sldId id="273" r:id="rId18"/>
    <p:sldId id="274" r:id="rId19"/>
    <p:sldId id="275" r:id="rId20"/>
    <p:sldId id="276" r:id="rId21"/>
    <p:sldId id="277" r:id="rId22"/>
    <p:sldId id="270" r:id="rId23"/>
    <p:sldId id="288" r:id="rId24"/>
    <p:sldId id="278" r:id="rId25"/>
    <p:sldId id="280" r:id="rId26"/>
    <p:sldId id="281" r:id="rId27"/>
    <p:sldId id="282" r:id="rId28"/>
    <p:sldId id="283" r:id="rId29"/>
    <p:sldId id="284" r:id="rId30"/>
    <p:sldId id="287"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oemkLUpCWB/ggju0t+L9UA==" hashData="JCnJmoCw53rjE+djjhtnyJ8vlmUZZ418UxfVG3Gn8oTs5NK8zUrebM5Ld80vGzvm1ajn/Lb3HtrS7TL5+Kbhf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A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60"/>
  </p:normalViewPr>
  <p:slideViewPr>
    <p:cSldViewPr>
      <p:cViewPr varScale="1">
        <p:scale>
          <a:sx n="101" d="100"/>
          <a:sy n="101" d="100"/>
        </p:scale>
        <p:origin x="36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02.05.2017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 Id="rId9" Type="http://schemas.openxmlformats.org/officeDocument/2006/relationships/image" Target="../media/image26.jpeg"/></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slide" Target="slide3.xml"/><Relationship Id="rId7" Type="http://schemas.openxmlformats.org/officeDocument/2006/relationships/slide" Target="slide2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7.xml"/><Relationship Id="rId4" Type="http://schemas.openxmlformats.org/officeDocument/2006/relationships/slide" Target="slide5.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3.jpeg"/><Relationship Id="rId7" Type="http://schemas.openxmlformats.org/officeDocument/2006/relationships/image" Target="../media/image37.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34.jpeg"/></Relationships>
</file>

<file path=ppt/slides/_rels/slide23.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1.jpeg"/><Relationship Id="rId5" Type="http://schemas.openxmlformats.org/officeDocument/2006/relationships/image" Target="../media/image40.jpeg"/><Relationship Id="rId4" Type="http://schemas.openxmlformats.org/officeDocument/2006/relationships/image" Target="../media/image39.jpeg"/></Relationships>
</file>

<file path=ppt/slides/_rels/slide24.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3.jpeg"/></Relationships>
</file>

<file path=ppt/slides/_rels/slide25.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5.jpeg"/></Relationships>
</file>

<file path=ppt/slides/_rels/slide26.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7.jpeg"/></Relationships>
</file>

<file path=ppt/slides/_rels/slide27.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9.jpeg"/></Relationships>
</file>

<file path=ppt/slides/_rels/slide28.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1.jpeg"/></Relationships>
</file>

<file path=ppt/slides/_rels/slide29.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5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youtube.com/watch?v=2r70BgR7Kg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Рисунок 7" descr="заголовок.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38900" y="2132856"/>
            <a:ext cx="8849611" cy="2804086"/>
          </a:xfrm>
          <a:prstGeom prst="rect">
            <a:avLst/>
          </a:prstGeom>
        </p:spPr>
      </p:pic>
      <p:sp>
        <p:nvSpPr>
          <p:cNvPr id="6" name="Прямоугольник 5"/>
          <p:cNvSpPr/>
          <p:nvPr/>
        </p:nvSpPr>
        <p:spPr>
          <a:xfrm>
            <a:off x="-612576" y="4005064"/>
            <a:ext cx="8784976" cy="406398"/>
          </a:xfrm>
          <a:prstGeom prst="rect">
            <a:avLst/>
          </a:prstGeom>
          <a:noFill/>
          <a:ln>
            <a:noFill/>
          </a:ln>
          <a:scene3d>
            <a:camera prst="orthographicFront"/>
            <a:lightRig rig="threePt" dir="t"/>
          </a:scene3d>
          <a:sp3d>
            <a:bevelB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bg1">
                    <a:lumMod val="95000"/>
                  </a:schemeClr>
                </a:solidFill>
                <a:latin typeface="Times New Roman" pitchFamily="18" charset="0"/>
                <a:cs typeface="Times New Roman" pitchFamily="18" charset="0"/>
              </a:rPr>
              <a:t>МУК «Тульская библиотечная система» ©</a:t>
            </a:r>
            <a:endParaRPr lang="ru-RU" sz="2000" dirty="0">
              <a:solidFill>
                <a:schemeClr val="bg1">
                  <a:lumMod val="95000"/>
                </a:schemeClr>
              </a:solidFill>
              <a:latin typeface="Times New Roman" pitchFamily="18" charset="0"/>
              <a:cs typeface="Times New Roman" pitchFamily="18" charset="0"/>
            </a:endParaRPr>
          </a:p>
        </p:txBody>
      </p:sp>
      <p:sp>
        <p:nvSpPr>
          <p:cNvPr id="9" name="Заголовок 1"/>
          <p:cNvSpPr>
            <a:spLocks noGrp="1"/>
          </p:cNvSpPr>
          <p:nvPr>
            <p:ph type="ctrTitle"/>
          </p:nvPr>
        </p:nvSpPr>
        <p:spPr>
          <a:xfrm>
            <a:off x="-324544" y="2492896"/>
            <a:ext cx="8280920" cy="1272774"/>
          </a:xfrm>
        </p:spPr>
        <p:txBody>
          <a:bodyPr>
            <a:normAutofit fontScale="90000"/>
          </a:bodyPr>
          <a:lstStyle/>
          <a:p>
            <a:r>
              <a:rPr lang="ru-RU" sz="3600" b="1" dirty="0" smtClean="0">
                <a:solidFill>
                  <a:schemeClr val="bg1">
                    <a:lumMod val="85000"/>
                  </a:schemeClr>
                </a:solidFill>
                <a:effectLst>
                  <a:outerShdw blurRad="38100" dist="38100" dir="2700000" algn="tl">
                    <a:srgbClr val="000000">
                      <a:alpha val="43137"/>
                    </a:srgbClr>
                  </a:outerShdw>
                </a:effectLst>
                <a:latin typeface="Times New Roman" pitchFamily="18" charset="0"/>
                <a:cs typeface="Times New Roman" pitchFamily="18" charset="0"/>
              </a:rPr>
              <a:t>Виртуальная выставка</a:t>
            </a:r>
            <a:r>
              <a:rPr lang="ru-RU" dirty="0" smtClean="0"/>
              <a:t/>
            </a:r>
            <a:br>
              <a:rPr lang="ru-RU" dirty="0" smtClean="0"/>
            </a:br>
            <a:endParaRPr lang="ru-RU" dirty="0">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360811" y="1268760"/>
            <a:ext cx="8424936" cy="206084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Любовь не единственное, что волнует Дина: </a:t>
            </a:r>
            <a:r>
              <a:rPr lang="ru-RU" sz="1600" i="1" dirty="0" smtClean="0">
                <a:solidFill>
                  <a:srgbClr val="FFC000"/>
                </a:solidFill>
                <a:latin typeface="Times New Roman" pitchFamily="18" charset="0"/>
                <a:cs typeface="Times New Roman" pitchFamily="18" charset="0"/>
              </a:rPr>
              <a:t>«Зависть сжирает людей живьем. Если у тебя есть деньги - они завидуют тебе. Но если у тебя их нет - они завидуют тому что у тебя есть хорошенькая любящая дочка. Они завидуют тому, что ты счастливый человек. Они завидуют тому, что ты не завидуешь им. Одна из самых больших ошибок человеческого существования в том, что некоторые люди находят счастье не в самой жизни, а в несчастьях других людей» </a:t>
            </a:r>
            <a:r>
              <a:rPr lang="ru-RU" sz="1400" i="1" dirty="0" smtClean="0">
                <a:solidFill>
                  <a:srgbClr val="FFFF00"/>
                </a:solidFill>
                <a:latin typeface="Times New Roman" pitchFamily="18" charset="0"/>
                <a:cs typeface="Times New Roman" pitchFamily="18" charset="0"/>
              </a:rPr>
              <a:t>(«Очарованный кровью»). </a:t>
            </a:r>
            <a:endParaRPr lang="ru-RU" sz="1600" i="1" dirty="0" smtClean="0">
              <a:solidFill>
                <a:srgbClr val="FFFF00"/>
              </a:solidFill>
              <a:latin typeface="Times New Roman" pitchFamily="18" charset="0"/>
              <a:cs typeface="Times New Roman" pitchFamily="18" charset="0"/>
            </a:endParaRPr>
          </a:p>
          <a:p>
            <a:pPr algn="just"/>
            <a:r>
              <a:rPr lang="ru-RU" sz="1600" dirty="0" smtClean="0">
                <a:solidFill>
                  <a:schemeClr val="bg1"/>
                </a:solidFill>
                <a:latin typeface="Times New Roman" pitchFamily="18" charset="0"/>
                <a:cs typeface="Times New Roman" pitchFamily="18" charset="0"/>
              </a:rPr>
              <a:t>         Каждая книга писателя напоминает, что и своей и чужой жизнью нужно дорожить, ведь </a:t>
            </a:r>
            <a:r>
              <a:rPr lang="ru-RU" sz="1600" dirty="0" smtClean="0">
                <a:solidFill>
                  <a:srgbClr val="FFC000"/>
                </a:solidFill>
                <a:latin typeface="Times New Roman" pitchFamily="18" charset="0"/>
                <a:cs typeface="Times New Roman" pitchFamily="18" charset="0"/>
              </a:rPr>
              <a:t>«…</a:t>
            </a:r>
            <a:r>
              <a:rPr lang="ru-RU" sz="1600" i="1" dirty="0" smtClean="0">
                <a:solidFill>
                  <a:srgbClr val="FFC000"/>
                </a:solidFill>
                <a:latin typeface="Times New Roman" pitchFamily="18" charset="0"/>
                <a:cs typeface="Times New Roman" pitchFamily="18" charset="0"/>
              </a:rPr>
              <a:t>Жизнь не может быть вечной…» </a:t>
            </a:r>
            <a:r>
              <a:rPr lang="ru-RU" sz="1400" i="1" dirty="0" smtClean="0">
                <a:solidFill>
                  <a:srgbClr val="FFFF00"/>
                </a:solidFill>
                <a:latin typeface="Times New Roman" pitchFamily="18" charset="0"/>
                <a:cs typeface="Times New Roman" pitchFamily="18" charset="0"/>
              </a:rPr>
              <a:t>(«Очарованный кровью») </a:t>
            </a:r>
            <a:endParaRPr lang="ru-RU" sz="1600" i="1" dirty="0">
              <a:solidFill>
                <a:srgbClr val="FFFF00"/>
              </a:solidFill>
              <a:latin typeface="Times New Roman" pitchFamily="18" charset="0"/>
              <a:cs typeface="Times New Roman" pitchFamily="18" charset="0"/>
            </a:endParaRPr>
          </a:p>
        </p:txBody>
      </p:sp>
      <p:sp>
        <p:nvSpPr>
          <p:cNvPr id="7" name="Скругленный прямоугольник 6"/>
          <p:cNvSpPr/>
          <p:nvPr/>
        </p:nvSpPr>
        <p:spPr>
          <a:xfrm>
            <a:off x="35179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
        <p:nvSpPr>
          <p:cNvPr id="9" name="Прямоугольник 8"/>
          <p:cNvSpPr/>
          <p:nvPr/>
        </p:nvSpPr>
        <p:spPr>
          <a:xfrm>
            <a:off x="3840345" y="3789040"/>
            <a:ext cx="4968552" cy="2708920"/>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solidFill>
                  <a:schemeClr val="bg1"/>
                </a:solidFill>
                <a:latin typeface="Times New Roman" pitchFamily="18" charset="0"/>
                <a:cs typeface="Times New Roman" pitchFamily="18" charset="0"/>
              </a:rPr>
              <a:t>Рассказы дарят нам возможность разглядеть тонкости судьбы, дающей нам много шансов: </a:t>
            </a:r>
            <a:r>
              <a:rPr lang="ru-RU" sz="1600" i="1" dirty="0" smtClean="0">
                <a:solidFill>
                  <a:srgbClr val="FFC000"/>
                </a:solidFill>
                <a:latin typeface="Times New Roman" pitchFamily="18" charset="0"/>
                <a:cs typeface="Times New Roman" pitchFamily="18" charset="0"/>
              </a:rPr>
              <a:t>В тот миг, когда мы меньше всего этого ожидаем, жизнь бросает нам вызов, чтобы проверить наше мужество и наше желание перемен; и не позволяет сделать вид, будто ничего не происходит, или отговориться тем, что мы еще не готовы. На вызов надо ответить незамедлительно. Жизнь не смотрит назад. Неделя – это срок более чем достаточный, чтобы решить, принимаем мы свою судьбу или нет.  </a:t>
            </a:r>
            <a:r>
              <a:rPr lang="ru-RU" sz="1400" i="1" dirty="0" smtClean="0">
                <a:solidFill>
                  <a:srgbClr val="FFFF00"/>
                </a:solidFill>
                <a:latin typeface="Times New Roman" pitchFamily="18" charset="0"/>
                <a:cs typeface="Times New Roman" pitchFamily="18" charset="0"/>
              </a:rPr>
              <a:t>(«Холодный огонь»)</a:t>
            </a:r>
            <a:endParaRPr lang="ru-RU" sz="1600" i="1" dirty="0">
              <a:solidFill>
                <a:srgbClr val="FFFF00"/>
              </a:solidFill>
              <a:latin typeface="Times New Roman" pitchFamily="18" charset="0"/>
              <a:cs typeface="Times New Roman" pitchFamily="18" charset="0"/>
            </a:endParaRPr>
          </a:p>
        </p:txBody>
      </p:sp>
      <p:pic>
        <p:nvPicPr>
          <p:cNvPr id="11" name="Рисунок 10" descr="7152e90df6e6df99cfb84285cf9.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5536" y="4089990"/>
            <a:ext cx="3311020" cy="2358708"/>
          </a:xfrm>
          <a:prstGeom prst="rect">
            <a:avLst/>
          </a:prstGeom>
          <a:ln w="38100">
            <a:solidFill>
              <a:schemeClr val="bg2">
                <a:lumMod val="7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1" nodeType="with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par>
                                <p:cTn id="11" presetID="34" presetClass="entr" presetSubtype="0" fill="hold" grpId="1" nodeType="withEffect">
                                  <p:stCondLst>
                                    <p:cond delay="0"/>
                                  </p:stCondLst>
                                  <p:childTnLst>
                                    <p:set>
                                      <p:cBhvr>
                                        <p:cTn id="12" dur="1" fill="hold">
                                          <p:stCondLst>
                                            <p:cond delay="0"/>
                                          </p:stCondLst>
                                        </p:cTn>
                                        <p:tgtEl>
                                          <p:spTgt spid="9"/>
                                        </p:tgtEl>
                                        <p:attrNameLst>
                                          <p:attrName>style.visibility</p:attrName>
                                        </p:attrNameLst>
                                      </p:cBhvr>
                                      <p:to>
                                        <p:strVal val="visible"/>
                                      </p:to>
                                    </p:set>
                                    <p:anim from="(-#ppt_w/2)" to="(#ppt_x)" calcmode="lin" valueType="num">
                                      <p:cBhvr>
                                        <p:cTn id="13" dur="600" fill="hold">
                                          <p:stCondLst>
                                            <p:cond delay="0"/>
                                          </p:stCondLst>
                                        </p:cTn>
                                        <p:tgtEl>
                                          <p:spTgt spid="9"/>
                                        </p:tgtEl>
                                        <p:attrNameLst>
                                          <p:attrName>ppt_x</p:attrName>
                                        </p:attrNameLst>
                                      </p:cBhvr>
                                    </p:anim>
                                    <p:anim from="0" to="-1.0" calcmode="lin" valueType="num">
                                      <p:cBhvr>
                                        <p:cTn id="14" dur="200" decel="50000" autoRev="1" fill="hold">
                                          <p:stCondLst>
                                            <p:cond delay="600"/>
                                          </p:stCondLst>
                                        </p:cTn>
                                        <p:tgtEl>
                                          <p:spTgt spid="9"/>
                                        </p:tgtEl>
                                        <p:attrNameLst>
                                          <p:attrName>xshear</p:attrName>
                                        </p:attrNameLst>
                                      </p:cBhvr>
                                    </p:anim>
                                    <p:animScale>
                                      <p:cBhvr>
                                        <p:cTn id="15" dur="200" decel="100000" autoRev="1" fill="hold">
                                          <p:stCondLst>
                                            <p:cond delay="600"/>
                                          </p:stCondLst>
                                        </p:cTn>
                                        <p:tgtEl>
                                          <p:spTgt spid="9"/>
                                        </p:tgtEl>
                                      </p:cBhvr>
                                      <p:from x="100000" y="100000"/>
                                      <p:to x="80000" y="100000"/>
                                    </p:animScale>
                                    <p:anim by="(#ppt_h/3+#ppt_w*0.1)" calcmode="lin" valueType="num">
                                      <p:cBhvr additive="sum">
                                        <p:cTn id="16" dur="200" decel="100000" autoRev="1" fill="hold">
                                          <p:stCondLst>
                                            <p:cond delay="600"/>
                                          </p:stCondLst>
                                        </p:cTn>
                                        <p:tgtEl>
                                          <p:spTgt spid="9"/>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from="(-#ppt_w/2)" to="(#ppt_x)" calcmode="lin" valueType="num">
                                      <p:cBhvr>
                                        <p:cTn id="19" dur="600" fill="hold">
                                          <p:stCondLst>
                                            <p:cond delay="0"/>
                                          </p:stCondLst>
                                        </p:cTn>
                                        <p:tgtEl>
                                          <p:spTgt spid="11"/>
                                        </p:tgtEl>
                                        <p:attrNameLst>
                                          <p:attrName>ppt_x</p:attrName>
                                        </p:attrNameLst>
                                      </p:cBhvr>
                                    </p:anim>
                                    <p:anim from="0" to="-1.0" calcmode="lin" valueType="num">
                                      <p:cBhvr>
                                        <p:cTn id="20" dur="200" decel="50000" autoRev="1" fill="hold">
                                          <p:stCondLst>
                                            <p:cond delay="600"/>
                                          </p:stCondLst>
                                        </p:cTn>
                                        <p:tgtEl>
                                          <p:spTgt spid="11"/>
                                        </p:tgtEl>
                                        <p:attrNameLst>
                                          <p:attrName>xshear</p:attrName>
                                        </p:attrNameLst>
                                      </p:cBhvr>
                                    </p:anim>
                                    <p:animScale>
                                      <p:cBhvr>
                                        <p:cTn id="21" dur="200" decel="100000" autoRev="1" fill="hold">
                                          <p:stCondLst>
                                            <p:cond delay="600"/>
                                          </p:stCondLst>
                                        </p:cTn>
                                        <p:tgtEl>
                                          <p:spTgt spid="11"/>
                                        </p:tgtEl>
                                      </p:cBhvr>
                                      <p:from x="100000" y="100000"/>
                                      <p:to x="80000" y="100000"/>
                                    </p:animScale>
                                    <p:anim by="(#ppt_h/3+#ppt_w*0.1)" calcmode="lin" valueType="num">
                                      <p:cBhvr additive="sum">
                                        <p:cTn id="22" dur="200" decel="100000" autoRev="1" fill="hold">
                                          <p:stCondLst>
                                            <p:cond delay="600"/>
                                          </p:stCondLst>
                                        </p:cTn>
                                        <p:tgtEl>
                                          <p:spTgt spid="11"/>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363369" y="3789040"/>
            <a:ext cx="8424936" cy="28529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Порой его рассуждения затрагивают острые грани:</a:t>
            </a:r>
            <a:r>
              <a:rPr lang="ru-RU" sz="1600" dirty="0" smtClean="0"/>
              <a:t> </a:t>
            </a:r>
            <a:r>
              <a:rPr lang="ru-RU" sz="1600" i="1" dirty="0" smtClean="0">
                <a:solidFill>
                  <a:srgbClr val="FFC000"/>
                </a:solidFill>
                <a:latin typeface="Times New Roman" pitchFamily="18" charset="0"/>
                <a:cs typeface="Times New Roman" pitchFamily="18" charset="0"/>
              </a:rPr>
              <a:t>"У человечества нет никакого права использовать свою гениальность для создания другого разумного вида и затем обращаться с ним как со своей собственностью. Если мы достигли такого уровня, что можем творить, как Господь Бог, то должны научиться и поступать, как он: справедливо и милосердно« </a:t>
            </a:r>
            <a:r>
              <a:rPr lang="ru-RU" sz="1400" i="1" dirty="0" smtClean="0">
                <a:solidFill>
                  <a:srgbClr val="FFFF00"/>
                </a:solidFill>
                <a:latin typeface="Times New Roman" pitchFamily="18" charset="0"/>
                <a:cs typeface="Times New Roman" pitchFamily="18" charset="0"/>
              </a:rPr>
              <a:t>(«Ангелы-хранители»). </a:t>
            </a:r>
            <a:r>
              <a:rPr lang="ru-RU" sz="1600" dirty="0" smtClean="0">
                <a:latin typeface="Times New Roman" pitchFamily="18" charset="0"/>
                <a:cs typeface="Times New Roman" pitchFamily="18" charset="0"/>
              </a:rPr>
              <a:t>А иногда Кунц спорит сам с собой: </a:t>
            </a:r>
            <a:r>
              <a:rPr lang="ru-RU" sz="1600" i="1" dirty="0" smtClean="0">
                <a:solidFill>
                  <a:srgbClr val="FFC000"/>
                </a:solidFill>
                <a:latin typeface="Times New Roman" pitchFamily="18" charset="0"/>
                <a:cs typeface="Times New Roman" pitchFamily="18" charset="0"/>
              </a:rPr>
              <a:t>«﻿Действительно ли подобный подход к жизни является единственно правильным? Считать, что большую часть жизни не следует воспринимать всерьез, рассматривать ее как некую космическую шутку, иметь лишь четыре основополагающих жизненных принципа: во-первых, причинять как можно меньше вреда другим, во-вторых, всегда быть готовым прийти на помощь своим друзьям, в-третьих, отвечать за себя и ничего не просить у других, в-четвертых, получать от жизни максимум удовольствия. Жить сегодняшним днем» </a:t>
            </a:r>
            <a:r>
              <a:rPr lang="ru-RU" sz="1400" i="1" dirty="0" smtClean="0">
                <a:solidFill>
                  <a:srgbClr val="FFFF00"/>
                </a:solidFill>
                <a:latin typeface="Times New Roman" pitchFamily="18" charset="0"/>
                <a:cs typeface="Times New Roman" pitchFamily="18" charset="0"/>
              </a:rPr>
              <a:t>(«Живущий в ночи»)</a:t>
            </a:r>
            <a:endParaRPr lang="ru-RU" sz="1600" i="1" dirty="0">
              <a:solidFill>
                <a:srgbClr val="FFFF00"/>
              </a:solidFill>
              <a:latin typeface="Times New Roman" pitchFamily="18" charset="0"/>
              <a:cs typeface="Times New Roman" pitchFamily="18" charset="0"/>
            </a:endParaRPr>
          </a:p>
        </p:txBody>
      </p:sp>
      <p:pic>
        <p:nvPicPr>
          <p:cNvPr id="7" name="Рисунок 6" descr="3a019d6a2bfc4cb817df85dc52ae0563-B2FRpIuz-ipad.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67744" y="1124744"/>
            <a:ext cx="4536504" cy="2540443"/>
          </a:xfrm>
          <a:prstGeom prst="rect">
            <a:avLst/>
          </a:prstGeom>
          <a:ln w="38100">
            <a:solidFill>
              <a:schemeClr val="bg2">
                <a:lumMod val="50000"/>
              </a:schemeClr>
            </a:solidFill>
          </a:ln>
        </p:spPr>
      </p:pic>
      <p:sp>
        <p:nvSpPr>
          <p:cNvPr id="5" name="Скругленный прямоугольник 4"/>
          <p:cNvSpPr/>
          <p:nvPr/>
        </p:nvSpPr>
        <p:spPr>
          <a:xfrm>
            <a:off x="38651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par>
                                <p:cTn id="10" presetID="15" presetClass="entr" presetSubtype="0" fill="hold" grpId="1"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340219" y="4581128"/>
            <a:ext cx="8424936" cy="206084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solidFill>
                  <a:schemeClr val="bg1"/>
                </a:solidFill>
                <a:latin typeface="Times New Roman" pitchFamily="18" charset="0"/>
                <a:cs typeface="Times New Roman" pitchFamily="18" charset="0"/>
              </a:rPr>
              <a:t>          Тема Бога всегда волновала Кунца, почти в каждой своей книге она занимает особое место: </a:t>
            </a:r>
            <a:r>
              <a:rPr lang="ru-RU" sz="1600" i="1" dirty="0" smtClean="0">
                <a:solidFill>
                  <a:srgbClr val="FFC000"/>
                </a:solidFill>
                <a:latin typeface="Times New Roman" pitchFamily="18" charset="0"/>
                <a:cs typeface="Times New Roman" pitchFamily="18" charset="0"/>
              </a:rPr>
              <a:t>«Бог помогает тем, кто сам заботится о себе» </a:t>
            </a:r>
            <a:r>
              <a:rPr lang="ru-RU" sz="1400" i="1" dirty="0" smtClean="0">
                <a:solidFill>
                  <a:srgbClr val="FFFF00"/>
                </a:solidFill>
                <a:latin typeface="Times New Roman" pitchFamily="18" charset="0"/>
                <a:cs typeface="Times New Roman" pitchFamily="18" charset="0"/>
              </a:rPr>
              <a:t>(«Ночной кошмар</a:t>
            </a:r>
            <a:r>
              <a:rPr lang="ru-RU" sz="1400" dirty="0" smtClean="0">
                <a:solidFill>
                  <a:srgbClr val="FFFF00"/>
                </a:solidFill>
                <a:latin typeface="Times New Roman" pitchFamily="18" charset="0"/>
                <a:cs typeface="Times New Roman" pitchFamily="18" charset="0"/>
              </a:rPr>
              <a:t>»). </a:t>
            </a:r>
            <a:r>
              <a:rPr lang="ru-RU" sz="1600" dirty="0" smtClean="0">
                <a:solidFill>
                  <a:schemeClr val="bg1"/>
                </a:solidFill>
                <a:latin typeface="Times New Roman" pitchFamily="18" charset="0"/>
                <a:cs typeface="Times New Roman" pitchFamily="18" charset="0"/>
              </a:rPr>
              <a:t>Излюбленной проблемой для всех фанатов писателя является размышления о власти, и о том, как она влияет на человека</a:t>
            </a:r>
            <a:r>
              <a:rPr lang="ru-RU" sz="1600" smtClean="0">
                <a:solidFill>
                  <a:schemeClr val="bg1"/>
                </a:solidFill>
                <a:latin typeface="Times New Roman" pitchFamily="18" charset="0"/>
                <a:cs typeface="Times New Roman" pitchFamily="18" charset="0"/>
              </a:rPr>
              <a:t>: </a:t>
            </a:r>
            <a:r>
              <a:rPr lang="ru-RU" sz="1600" i="1" smtClean="0">
                <a:solidFill>
                  <a:srgbClr val="FFC000"/>
                </a:solidFill>
                <a:latin typeface="Times New Roman" pitchFamily="18" charset="0"/>
                <a:cs typeface="Times New Roman" pitchFamily="18" charset="0"/>
              </a:rPr>
              <a:t>« - В </a:t>
            </a:r>
            <a:r>
              <a:rPr lang="ru-RU" sz="1600" i="1" dirty="0" smtClean="0">
                <a:solidFill>
                  <a:srgbClr val="FFC000"/>
                </a:solidFill>
                <a:latin typeface="Times New Roman" pitchFamily="18" charset="0"/>
                <a:cs typeface="Times New Roman" pitchFamily="18" charset="0"/>
              </a:rPr>
              <a:t>мире есть зло, все так. И признавая его присутствие, вы – реалист, а не параноик. (…) Враг не всегда смотрит через прицел винтовки или бомбометателя. Иногда он выглядит как мы, то есть становится практически невидимым, и тогда это самый опасный враг» </a:t>
            </a:r>
            <a:r>
              <a:rPr lang="ru-RU" sz="1400" i="1" dirty="0" smtClean="0">
                <a:solidFill>
                  <a:srgbClr val="FFFF00"/>
                </a:solidFill>
                <a:latin typeface="Times New Roman" pitchFamily="18" charset="0"/>
                <a:cs typeface="Times New Roman" pitchFamily="18" charset="0"/>
              </a:rPr>
              <a:t>(«Твое сердце принадлежит мне»)</a:t>
            </a:r>
            <a:endParaRPr lang="ru-RU" sz="1600" i="1" dirty="0">
              <a:solidFill>
                <a:srgbClr val="FFFF00"/>
              </a:solidFill>
              <a:latin typeface="Times New Roman" pitchFamily="18" charset="0"/>
              <a:cs typeface="Times New Roman" pitchFamily="18" charset="0"/>
            </a:endParaRPr>
          </a:p>
        </p:txBody>
      </p:sp>
      <p:pic>
        <p:nvPicPr>
          <p:cNvPr id="5" name="Рисунок 4" descr="afb7a76s-960.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75656" y="1124744"/>
            <a:ext cx="6198174" cy="3206939"/>
          </a:xfrm>
          <a:prstGeom prst="rect">
            <a:avLst/>
          </a:prstGeom>
          <a:ln w="38100">
            <a:solidFill>
              <a:schemeClr val="bg2">
                <a:lumMod val="50000"/>
              </a:schemeClr>
            </a:solidFill>
          </a:ln>
        </p:spPr>
      </p:pic>
      <p:sp>
        <p:nvSpPr>
          <p:cNvPr id="6" name="Скругленный прямоугольник 5"/>
          <p:cNvSpPr/>
          <p:nvPr/>
        </p:nvSpPr>
        <p:spPr>
          <a:xfrm>
            <a:off x="39809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5"/>
                                        </p:tgtEl>
                                        <p:attrNameLst>
                                          <p:attrName>ppt_y</p:attrName>
                                        </p:attrNameLst>
                                      </p:cBhvr>
                                      <p:tavLst>
                                        <p:tav tm="0">
                                          <p:val>
                                            <p:strVal val="#ppt_y"/>
                                          </p:val>
                                        </p:tav>
                                        <p:tav tm="100000">
                                          <p:val>
                                            <p:strVal val="#ppt_y"/>
                                          </p:val>
                                        </p:tav>
                                      </p:tavLst>
                                    </p:anim>
                                    <p:animEffect transition="in" filter="fade">
                                      <p:cBhvr>
                                        <p:cTn id="10" dur="1000"/>
                                        <p:tgtEl>
                                          <p:spTgt spid="5"/>
                                        </p:tgtEl>
                                      </p:cBhvr>
                                    </p:animEffect>
                                  </p:childTnLst>
                                </p:cTn>
                              </p:par>
                              <p:par>
                                <p:cTn id="11" presetID="25" presetClass="entr" presetSubtype="0" fill="hold" grpId="1"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6" dur="1000" fill="hold"/>
                                        <p:tgtEl>
                                          <p:spTgt spid="8"/>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386519" y="1196752"/>
            <a:ext cx="8424936" cy="134076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Кунц всегда напоминает нам, что жить нужно уметь и жить надо любить: </a:t>
            </a:r>
            <a:r>
              <a:rPr lang="ru-RU" sz="1600" i="1" dirty="0" smtClean="0">
                <a:solidFill>
                  <a:srgbClr val="FFC000"/>
                </a:solidFill>
                <a:latin typeface="Times New Roman" pitchFamily="18" charset="0"/>
                <a:cs typeface="Times New Roman" pitchFamily="18" charset="0"/>
              </a:rPr>
              <a:t>"Стрелки любых часов - это ножницы, отрезающие от нашей жизни кусок за куском. Цифры, сменяющие друг друга на циферблате - обратный отсчёт времени на бомбе с часовым механизмом, который неумолимо приближает момент, когда жизнь взорвётся, бесследно разметав наши горящие останки» </a:t>
            </a:r>
            <a:r>
              <a:rPr lang="ru-RU" sz="1400" i="1" dirty="0" smtClean="0">
                <a:solidFill>
                  <a:srgbClr val="FFFF00"/>
                </a:solidFill>
                <a:latin typeface="Times New Roman" pitchFamily="18" charset="0"/>
                <a:cs typeface="Times New Roman" pitchFamily="18" charset="0"/>
              </a:rPr>
              <a:t>(«Живущий в ночи»)</a:t>
            </a:r>
            <a:endParaRPr lang="ru-RU" sz="1600" i="1" dirty="0">
              <a:solidFill>
                <a:srgbClr val="FFFF00"/>
              </a:solidFill>
              <a:latin typeface="Times New Roman" pitchFamily="18" charset="0"/>
              <a:cs typeface="Times New Roman" pitchFamily="18" charset="0"/>
            </a:endParaRPr>
          </a:p>
        </p:txBody>
      </p:sp>
      <p:sp>
        <p:nvSpPr>
          <p:cNvPr id="5" name="Прямоугольник 4"/>
          <p:cNvSpPr/>
          <p:nvPr/>
        </p:nvSpPr>
        <p:spPr>
          <a:xfrm>
            <a:off x="421244" y="4578570"/>
            <a:ext cx="8424936" cy="206084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solidFill>
                  <a:schemeClr val="bg1"/>
                </a:solidFill>
                <a:latin typeface="Times New Roman" pitchFamily="18" charset="0"/>
                <a:cs typeface="Times New Roman" pitchFamily="18" charset="0"/>
              </a:rPr>
              <a:t>          Глубокие и мрачные мотивы, яркость описания, острота метафор и остроумные сравнения – всё это Кунц и его «Мысль вне времени»: </a:t>
            </a:r>
            <a:r>
              <a:rPr lang="ru-RU" sz="1600" dirty="0" smtClean="0">
                <a:solidFill>
                  <a:srgbClr val="FFC000"/>
                </a:solidFill>
                <a:latin typeface="Times New Roman" pitchFamily="18" charset="0"/>
                <a:cs typeface="Times New Roman" pitchFamily="18" charset="0"/>
              </a:rPr>
              <a:t>«</a:t>
            </a:r>
            <a:r>
              <a:rPr lang="ru-RU" sz="1600" i="1" dirty="0" smtClean="0">
                <a:solidFill>
                  <a:srgbClr val="FFC000"/>
                </a:solidFill>
                <a:latin typeface="Times New Roman" pitchFamily="18" charset="0"/>
                <a:cs typeface="Times New Roman" pitchFamily="18" charset="0"/>
              </a:rPr>
              <a:t>Возможно, безумие – квинтэссенция неопределённости, отчаяния, безуспешная попытка выплыть и ощутить почву под ногами. Разум – обитель определённости, которая находится над хаосом»  </a:t>
            </a:r>
            <a:r>
              <a:rPr lang="ru-RU" sz="1400" i="1" dirty="0" smtClean="0">
                <a:solidFill>
                  <a:srgbClr val="FFFF00"/>
                </a:solidFill>
                <a:latin typeface="Times New Roman" pitchFamily="18" charset="0"/>
                <a:cs typeface="Times New Roman" pitchFamily="18" charset="0"/>
              </a:rPr>
              <a:t>(«Холодный огонь»).</a:t>
            </a:r>
            <a:endParaRPr lang="ru-RU" sz="1600" i="1" dirty="0" smtClean="0">
              <a:solidFill>
                <a:srgbClr val="FFFF00"/>
              </a:solidFill>
              <a:latin typeface="Times New Roman" pitchFamily="18" charset="0"/>
              <a:cs typeface="Times New Roman" pitchFamily="18" charset="0"/>
            </a:endParaRPr>
          </a:p>
          <a:p>
            <a:pPr algn="just"/>
            <a:r>
              <a:rPr lang="ru-RU" sz="1600" i="1" dirty="0" smtClean="0">
                <a:solidFill>
                  <a:srgbClr val="FFC000"/>
                </a:solidFill>
                <a:latin typeface="Times New Roman" pitchFamily="18" charset="0"/>
                <a:cs typeface="Times New Roman" pitchFamily="18" charset="0"/>
              </a:rPr>
              <a:t>          «Радость – струна, воспоминания – яркие бусины» </a:t>
            </a:r>
            <a:r>
              <a:rPr lang="ru-RU" sz="1400" i="1" dirty="0" smtClean="0">
                <a:solidFill>
                  <a:srgbClr val="FFFF00"/>
                </a:solidFill>
                <a:latin typeface="Times New Roman" pitchFamily="18" charset="0"/>
                <a:cs typeface="Times New Roman" pitchFamily="18" charset="0"/>
              </a:rPr>
              <a:t>(«До рая подать рукой»). </a:t>
            </a:r>
            <a:endParaRPr lang="ru-RU" sz="1600" i="1" dirty="0" smtClean="0">
              <a:solidFill>
                <a:srgbClr val="FFFF00"/>
              </a:solidFill>
              <a:latin typeface="Times New Roman" pitchFamily="18" charset="0"/>
              <a:cs typeface="Times New Roman" pitchFamily="18" charset="0"/>
            </a:endParaRPr>
          </a:p>
          <a:p>
            <a:pPr algn="just"/>
            <a:r>
              <a:rPr lang="ru-RU" sz="1600" i="1" dirty="0" smtClean="0">
                <a:solidFill>
                  <a:srgbClr val="FFC000"/>
                </a:solidFill>
                <a:latin typeface="Times New Roman" pitchFamily="18" charset="0"/>
                <a:cs typeface="Times New Roman" pitchFamily="18" charset="0"/>
              </a:rPr>
              <a:t>         «Глубоко чувствовать и одновременно ясно мыслить – это то же самое, что проехать на одноколесном велосипеде по проволоке, натянутой на головокружительной высоте, да еще при этом жонглировать шестью гимнастическими булавами» </a:t>
            </a:r>
            <a:r>
              <a:rPr lang="ru-RU" sz="1400" i="1" dirty="0" smtClean="0">
                <a:solidFill>
                  <a:srgbClr val="FFFF00"/>
                </a:solidFill>
                <a:latin typeface="Times New Roman" pitchFamily="18" charset="0"/>
                <a:cs typeface="Times New Roman" pitchFamily="18" charset="0"/>
              </a:rPr>
              <a:t>(«Полночь»)</a:t>
            </a:r>
            <a:endParaRPr lang="ru-RU" sz="1600" i="1" dirty="0">
              <a:solidFill>
                <a:srgbClr val="FFFF00"/>
              </a:solidFill>
              <a:latin typeface="Times New Roman" pitchFamily="18" charset="0"/>
              <a:cs typeface="Times New Roman" pitchFamily="18" charset="0"/>
            </a:endParaRPr>
          </a:p>
        </p:txBody>
      </p:sp>
      <p:pic>
        <p:nvPicPr>
          <p:cNvPr id="9" name="Рисунок 8" descr="Odd-Books-Horizontal-3.jpg"/>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611560" y="2708920"/>
            <a:ext cx="8016038" cy="1750678"/>
          </a:xfrm>
          <a:prstGeom prst="rect">
            <a:avLst/>
          </a:prstGeom>
        </p:spPr>
      </p:pic>
      <p:sp>
        <p:nvSpPr>
          <p:cNvPr id="6" name="Скругленный прямоугольник 5"/>
          <p:cNvSpPr/>
          <p:nvPr/>
        </p:nvSpPr>
        <p:spPr>
          <a:xfrm>
            <a:off x="38651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par>
                                <p:cTn id="13" presetID="23" presetClass="entr" presetSubtype="16" fill="hold" grpId="1"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childTnLst>
                                </p:cTn>
                              </p:par>
                              <p:par>
                                <p:cTn id="17" presetID="23" presetClass="entr" presetSubtype="16" fill="hold" grpId="1"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9" name="Прямоугольник 8"/>
          <p:cNvSpPr/>
          <p:nvPr/>
        </p:nvSpPr>
        <p:spPr>
          <a:xfrm>
            <a:off x="2699792" y="1196752"/>
            <a:ext cx="4104456" cy="3816424"/>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Звездная кровь» (1972);</a:t>
            </a:r>
          </a:p>
          <a:p>
            <a:pPr lvl="0" algn="ctr"/>
            <a:endParaRPr lang="ru-RU" dirty="0" smtClean="0">
              <a:latin typeface="Times New Roman" pitchFamily="18" charset="0"/>
              <a:cs typeface="Times New Roman" pitchFamily="18" charset="0"/>
            </a:endParaRPr>
          </a:p>
          <a:p>
            <a:pPr lvl="0" algn="ct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Ясновидящий» (1972);</a:t>
            </a:r>
          </a:p>
          <a:p>
            <a:pPr lvl="0" algn="ctr"/>
            <a:endParaRPr lang="ru-RU" dirty="0" smtClean="0">
              <a:latin typeface="Times New Roman" pitchFamily="18" charset="0"/>
              <a:cs typeface="Times New Roman" pitchFamily="18" charset="0"/>
            </a:endParaRPr>
          </a:p>
          <a:p>
            <a:pPr lvl="0" algn="ct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Чейз»</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«Погоня»</a:t>
            </a:r>
            <a:r>
              <a:rPr lang="en-US" dirty="0" smtClean="0">
                <a:latin typeface="Times New Roman" pitchFamily="18" charset="0"/>
                <a:cs typeface="Times New Roman" pitchFamily="18" charset="0"/>
              </a:rPr>
              <a:t>) (1972) </a:t>
            </a:r>
            <a:r>
              <a:rPr lang="ru-RU" dirty="0" smtClean="0">
                <a:latin typeface="Times New Roman" pitchFamily="18" charset="0"/>
                <a:cs typeface="Times New Roman" pitchFamily="18" charset="0"/>
              </a:rPr>
              <a:t>;</a:t>
            </a:r>
          </a:p>
          <a:p>
            <a:pPr lvl="0" algn="ctr"/>
            <a:endParaRPr lang="ru-RU" dirty="0" smtClean="0">
              <a:latin typeface="Times New Roman" pitchFamily="18" charset="0"/>
              <a:cs typeface="Times New Roman" pitchFamily="18" charset="0"/>
            </a:endParaRPr>
          </a:p>
          <a:p>
            <a:pPr lvl="0" algn="ct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Ангелы-хранители» (1987);</a:t>
            </a:r>
          </a:p>
          <a:p>
            <a:pPr lvl="0" algn="ctr"/>
            <a:endParaRPr lang="ru-RU" dirty="0" smtClean="0">
              <a:latin typeface="Times New Roman" pitchFamily="18" charset="0"/>
              <a:cs typeface="Times New Roman" pitchFamily="18" charset="0"/>
            </a:endParaRPr>
          </a:p>
          <a:p>
            <a:pPr lvl="0" algn="ct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Логово» (1992);</a:t>
            </a:r>
          </a:p>
          <a:p>
            <a:pPr lvl="0" algn="ctr"/>
            <a:endParaRPr lang="ru-RU" dirty="0" smtClean="0">
              <a:latin typeface="Times New Roman" pitchFamily="18" charset="0"/>
              <a:cs typeface="Times New Roman" pitchFamily="18" charset="0"/>
            </a:endParaRPr>
          </a:p>
          <a:p>
            <a:pPr lvl="0" algn="ct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Единственный выживший» (1997);</a:t>
            </a:r>
          </a:p>
          <a:p>
            <a:pPr lvl="0" algn="ctr"/>
            <a:endParaRPr lang="ru-RU" dirty="0" smtClean="0">
              <a:latin typeface="Times New Roman" pitchFamily="18" charset="0"/>
              <a:cs typeface="Times New Roman" pitchFamily="18" charset="0"/>
            </a:endParaRPr>
          </a:p>
          <a:p>
            <a:pPr lvl="0" algn="ctr"/>
            <a:r>
              <a:rPr lang="ru-RU" dirty="0" smtClean="0">
                <a:latin typeface="Times New Roman" pitchFamily="18" charset="0"/>
                <a:cs typeface="Times New Roman" pitchFamily="18" charset="0"/>
              </a:rPr>
              <a:t>«Самый тёмный вечер в году»</a:t>
            </a:r>
            <a:r>
              <a:rPr lang="en-US" dirty="0" smtClean="0">
                <a:latin typeface="Times New Roman" pitchFamily="18" charset="0"/>
                <a:cs typeface="Times New Roman" pitchFamily="18" charset="0"/>
              </a:rPr>
              <a:t> (2007)</a:t>
            </a:r>
            <a:endParaRPr lang="ru-RU" dirty="0" smtClean="0">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10" name="Рисунок 9" descr="962226.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77092">
            <a:off x="7244503" y="1290323"/>
            <a:ext cx="1282443" cy="193003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3" name="Рисунок 12" descr="e4a99140-adf0-5953-89ee-a0959362e5bf.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0892534">
            <a:off x="585289" y="1162011"/>
            <a:ext cx="1274897" cy="198884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4" name="Рисунок 13" descr="e5f4b0d95c754faabaa07fbe853b68a1.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691196">
            <a:off x="7355992" y="4402925"/>
            <a:ext cx="1306847" cy="2051661"/>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2" name="Рисунок 11" descr="1012044771.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672347">
            <a:off x="7368025" y="2639829"/>
            <a:ext cx="1312074" cy="200587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8" name="Рисунок 17" descr="743b8eb0dbc7a5b8ca8cafc4d711e99b.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20772409">
            <a:off x="448430" y="2743986"/>
            <a:ext cx="1301955" cy="191907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5" name="Рисунок 14" descr="i.jpg"/>
          <p:cNvPicPr>
            <a:picLocks noChangeAspect="1"/>
          </p:cNvPicPr>
          <p:nvPr/>
        </p:nvPicPr>
        <p:blipFill>
          <a:blip r:embed="rId8" cstate="print"/>
          <a:stretch>
            <a:fillRect/>
          </a:stretch>
        </p:blipFill>
        <p:spPr>
          <a:xfrm rot="20610085">
            <a:off x="514781" y="4428954"/>
            <a:ext cx="1337131" cy="204787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7" name="Скругленный прямоугольник 16"/>
          <p:cNvSpPr/>
          <p:nvPr/>
        </p:nvSpPr>
        <p:spPr>
          <a:xfrm>
            <a:off x="40966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Книги юбиляры в 2017 году</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pic>
        <p:nvPicPr>
          <p:cNvPr id="11" name="Рисунок 10" descr="Trixie-Dean.jpg"/>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3419872" y="5094201"/>
            <a:ext cx="2448272" cy="1682661"/>
          </a:xfrm>
          <a:prstGeom prst="rect">
            <a:avLst/>
          </a:prstGeom>
          <a:ln w="38100">
            <a:solidFill>
              <a:schemeClr val="bg2">
                <a:lumMod val="7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1"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style.rotation</p:attrName>
                                        </p:attrNameLst>
                                      </p:cBhvr>
                                      <p:tavLst>
                                        <p:tav tm="0">
                                          <p:val>
                                            <p:fltVal val="720"/>
                                          </p:val>
                                        </p:tav>
                                        <p:tav tm="100000">
                                          <p:val>
                                            <p:fltVal val="0"/>
                                          </p:val>
                                        </p:tav>
                                      </p:tavLst>
                                    </p:anim>
                                    <p:anim calcmode="lin" valueType="num">
                                      <p:cBhvr>
                                        <p:cTn id="9" dur="2000" fill="hold"/>
                                        <p:tgtEl>
                                          <p:spTgt spid="9"/>
                                        </p:tgtEl>
                                        <p:attrNameLst>
                                          <p:attrName>ppt_h</p:attrName>
                                        </p:attrNameLst>
                                      </p:cBhvr>
                                      <p:tavLst>
                                        <p:tav tm="0">
                                          <p:val>
                                            <p:fltVal val="0"/>
                                          </p:val>
                                        </p:tav>
                                        <p:tav tm="100000">
                                          <p:val>
                                            <p:strVal val="#ppt_h"/>
                                          </p:val>
                                        </p:tav>
                                      </p:tavLst>
                                    </p:anim>
                                    <p:anim calcmode="lin" valueType="num">
                                      <p:cBhvr>
                                        <p:cTn id="10" dur="2000" fill="hold"/>
                                        <p:tgtEl>
                                          <p:spTgt spid="9"/>
                                        </p:tgtEl>
                                        <p:attrNameLst>
                                          <p:attrName>ppt_w</p:attrName>
                                        </p:attrNameLst>
                                      </p:cBhvr>
                                      <p:tavLst>
                                        <p:tav tm="0">
                                          <p:val>
                                            <p:fltVal val="0"/>
                                          </p:val>
                                        </p:tav>
                                        <p:tav tm="100000">
                                          <p:val>
                                            <p:strVal val="#ppt_w"/>
                                          </p:val>
                                        </p:tav>
                                      </p:tavLst>
                                    </p:anim>
                                  </p:childTnLst>
                                </p:cTn>
                              </p:par>
                              <p:par>
                                <p:cTn id="11" presetID="52"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Scale>
                                      <p:cBhvr>
                                        <p:cTn id="13"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13"/>
                                        </p:tgtEl>
                                        <p:attrNameLst>
                                          <p:attrName>ppt_x</p:attrName>
                                          <p:attrName>ppt_y</p:attrName>
                                        </p:attrNameLst>
                                      </p:cBhvr>
                                    </p:animMotion>
                                    <p:animEffect transition="in" filter="fade">
                                      <p:cBhvr>
                                        <p:cTn id="15" dur="1000"/>
                                        <p:tgtEl>
                                          <p:spTgt spid="13"/>
                                        </p:tgtEl>
                                      </p:cBhvr>
                                    </p:animEffect>
                                  </p:childTnLst>
                                </p:cTn>
                              </p:par>
                              <p:par>
                                <p:cTn id="16" presetID="52"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Scale>
                                      <p:cBhvr>
                                        <p:cTn id="18" dur="1000" decel="50000" fill="hold">
                                          <p:stCondLst>
                                            <p:cond delay="0"/>
                                          </p:stCondLst>
                                        </p:cTn>
                                        <p:tgtEl>
                                          <p:spTgt spid="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18"/>
                                        </p:tgtEl>
                                        <p:attrNameLst>
                                          <p:attrName>ppt_x</p:attrName>
                                          <p:attrName>ppt_y</p:attrName>
                                        </p:attrNameLst>
                                      </p:cBhvr>
                                    </p:animMotion>
                                    <p:animEffect transition="in" filter="fade">
                                      <p:cBhvr>
                                        <p:cTn id="20" dur="1000"/>
                                        <p:tgtEl>
                                          <p:spTgt spid="18"/>
                                        </p:tgtEl>
                                      </p:cBhvr>
                                    </p:animEffect>
                                  </p:childTnLst>
                                </p:cTn>
                              </p:par>
                              <p:par>
                                <p:cTn id="21" presetID="52"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Scale>
                                      <p:cBhvr>
                                        <p:cTn id="23" dur="1000" decel="50000" fill="hold">
                                          <p:stCondLst>
                                            <p:cond delay="0"/>
                                          </p:stCondLst>
                                        </p:cTn>
                                        <p:tgtEl>
                                          <p:spTgt spid="1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15"/>
                                        </p:tgtEl>
                                        <p:attrNameLst>
                                          <p:attrName>ppt_x</p:attrName>
                                          <p:attrName>ppt_y</p:attrName>
                                        </p:attrNameLst>
                                      </p:cBhvr>
                                    </p:animMotion>
                                    <p:animEffect transition="in" filter="fade">
                                      <p:cBhvr>
                                        <p:cTn id="25" dur="1000"/>
                                        <p:tgtEl>
                                          <p:spTgt spid="15"/>
                                        </p:tgtEl>
                                      </p:cBhvr>
                                    </p:animEffect>
                                  </p:childTnLst>
                                </p:cTn>
                              </p:par>
                              <p:par>
                                <p:cTn id="26" presetID="52"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Scale>
                                      <p:cBhvr>
                                        <p:cTn id="28"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0"/>
                                        </p:tgtEl>
                                        <p:attrNameLst>
                                          <p:attrName>ppt_x</p:attrName>
                                          <p:attrName>ppt_y</p:attrName>
                                        </p:attrNameLst>
                                      </p:cBhvr>
                                    </p:animMotion>
                                    <p:animEffect transition="in" filter="fade">
                                      <p:cBhvr>
                                        <p:cTn id="30" dur="1000"/>
                                        <p:tgtEl>
                                          <p:spTgt spid="10"/>
                                        </p:tgtEl>
                                      </p:cBhvr>
                                    </p:animEffect>
                                  </p:childTnLst>
                                </p:cTn>
                              </p:par>
                              <p:par>
                                <p:cTn id="31" presetID="52"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Scale>
                                      <p:cBhvr>
                                        <p:cTn id="33"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12"/>
                                        </p:tgtEl>
                                        <p:attrNameLst>
                                          <p:attrName>ppt_x</p:attrName>
                                          <p:attrName>ppt_y</p:attrName>
                                        </p:attrNameLst>
                                      </p:cBhvr>
                                    </p:animMotion>
                                    <p:animEffect transition="in" filter="fade">
                                      <p:cBhvr>
                                        <p:cTn id="35" dur="1000"/>
                                        <p:tgtEl>
                                          <p:spTgt spid="12"/>
                                        </p:tgtEl>
                                      </p:cBhvr>
                                    </p:animEffect>
                                  </p:childTnLst>
                                </p:cTn>
                              </p:par>
                              <p:par>
                                <p:cTn id="36" presetID="52" presetClass="entr" presetSubtype="0" fill="hold" nodeType="withEffect">
                                  <p:stCondLst>
                                    <p:cond delay="0"/>
                                  </p:stCondLst>
                                  <p:childTnLst>
                                    <p:set>
                                      <p:cBhvr>
                                        <p:cTn id="37" dur="1" fill="hold">
                                          <p:stCondLst>
                                            <p:cond delay="0"/>
                                          </p:stCondLst>
                                        </p:cTn>
                                        <p:tgtEl>
                                          <p:spTgt spid="14"/>
                                        </p:tgtEl>
                                        <p:attrNameLst>
                                          <p:attrName>style.visibility</p:attrName>
                                        </p:attrNameLst>
                                      </p:cBhvr>
                                      <p:to>
                                        <p:strVal val="visible"/>
                                      </p:to>
                                    </p:set>
                                    <p:animScale>
                                      <p:cBhvr>
                                        <p:cTn id="38"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1000" decel="50000" fill="hold">
                                          <p:stCondLst>
                                            <p:cond delay="0"/>
                                          </p:stCondLst>
                                        </p:cTn>
                                        <p:tgtEl>
                                          <p:spTgt spid="14"/>
                                        </p:tgtEl>
                                        <p:attrNameLst>
                                          <p:attrName>ppt_x</p:attrName>
                                          <p:attrName>ppt_y</p:attrName>
                                        </p:attrNameLst>
                                      </p:cBhvr>
                                    </p:animMotion>
                                    <p:animEffect transition="in" filter="fade">
                                      <p:cBhvr>
                                        <p:cTn id="40" dur="1000"/>
                                        <p:tgtEl>
                                          <p:spTgt spid="14"/>
                                        </p:tgtEl>
                                      </p:cBhvr>
                                    </p:animEffect>
                                  </p:childTnLst>
                                </p:cTn>
                              </p:par>
                              <p:par>
                                <p:cTn id="41" presetID="50" presetClass="entr" presetSubtype="0" decel="100000"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strVal val="#ppt_w+.3"/>
                                          </p:val>
                                        </p:tav>
                                        <p:tav tm="100000">
                                          <p:val>
                                            <p:strVal val="#ppt_w"/>
                                          </p:val>
                                        </p:tav>
                                      </p:tavLst>
                                    </p:anim>
                                    <p:anim calcmode="lin" valueType="num">
                                      <p:cBhvr>
                                        <p:cTn id="44" dur="1000" fill="hold"/>
                                        <p:tgtEl>
                                          <p:spTgt spid="11"/>
                                        </p:tgtEl>
                                        <p:attrNameLst>
                                          <p:attrName>ppt_h</p:attrName>
                                        </p:attrNameLst>
                                      </p:cBhvr>
                                      <p:tavLst>
                                        <p:tav tm="0">
                                          <p:val>
                                            <p:strVal val="#ppt_h"/>
                                          </p:val>
                                        </p:tav>
                                        <p:tav tm="100000">
                                          <p:val>
                                            <p:strVal val="#ppt_h"/>
                                          </p:val>
                                        </p:tav>
                                      </p:tavLst>
                                    </p:anim>
                                    <p:animEffect transition="in" filter="fade">
                                      <p:cBhvr>
                                        <p:cTn id="4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27384"/>
            <a:ext cx="9144000" cy="6885384"/>
          </a:xfrm>
          <a:prstGeom prst="rect">
            <a:avLst/>
          </a:prstGeom>
          <a:effectLst>
            <a:glow rad="101600">
              <a:schemeClr val="accent6">
                <a:satMod val="175000"/>
                <a:alpha val="40000"/>
              </a:schemeClr>
            </a:glow>
          </a:effectLst>
        </p:spPr>
      </p:pic>
      <p:pic>
        <p:nvPicPr>
          <p:cNvPr id="7" name="Рисунок 6" descr="i.jpg"/>
          <p:cNvPicPr>
            <a:picLocks noChangeAspect="1"/>
          </p:cNvPicPr>
          <p:nvPr/>
        </p:nvPicPr>
        <p:blipFill>
          <a:blip r:embed="rId3" cstate="print"/>
          <a:stretch>
            <a:fillRect/>
          </a:stretch>
        </p:blipFill>
        <p:spPr>
          <a:xfrm>
            <a:off x="5724128" y="1772816"/>
            <a:ext cx="2232248" cy="3528922"/>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8" name="Прямоугольник 7"/>
          <p:cNvSpPr/>
          <p:nvPr/>
        </p:nvSpPr>
        <p:spPr>
          <a:xfrm>
            <a:off x="400652" y="1484784"/>
            <a:ext cx="4104456" cy="511256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just"/>
            <a:endParaRPr lang="ru-RU" sz="1600" b="1" dirty="0" smtClean="0">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Аннотация: </a:t>
            </a:r>
          </a:p>
          <a:p>
            <a:pPr lvl="0" algn="just"/>
            <a:r>
              <a:rPr lang="ru-RU" sz="1600" dirty="0" smtClean="0">
                <a:latin typeface="Times New Roman" pitchFamily="18" charset="0"/>
                <a:cs typeface="Times New Roman" pitchFamily="18" charset="0"/>
              </a:rPr>
              <a:t>герой книги </a:t>
            </a:r>
            <a:r>
              <a:rPr lang="ru-RU" sz="1600" dirty="0" err="1" smtClean="0">
                <a:latin typeface="Times New Roman" pitchFamily="18" charset="0"/>
                <a:cs typeface="Times New Roman" pitchFamily="18" charset="0"/>
              </a:rPr>
              <a:t>Тимоти</a:t>
            </a:r>
            <a:r>
              <a:rPr lang="ru-RU" sz="1600" dirty="0" smtClean="0">
                <a:latin typeface="Times New Roman" pitchFamily="18" charset="0"/>
                <a:cs typeface="Times New Roman" pitchFamily="18" charset="0"/>
              </a:rPr>
              <a:t> - мутант, секретное сверхоружие, результат экспериментов военных. Он становится свидетелем убийства своего единственного друга членами криминальной структуры. Физически беспомощный, но обладающий уникальным интеллектом и телепатическими способностями, </a:t>
            </a:r>
            <a:r>
              <a:rPr lang="ru-RU" sz="1600" dirty="0" err="1" smtClean="0">
                <a:latin typeface="Times New Roman" pitchFamily="18" charset="0"/>
                <a:cs typeface="Times New Roman" pitchFamily="18" charset="0"/>
              </a:rPr>
              <a:t>Тимоти</a:t>
            </a:r>
            <a:r>
              <a:rPr lang="ru-RU" sz="1600" dirty="0" smtClean="0">
                <a:latin typeface="Times New Roman" pitchFamily="18" charset="0"/>
                <a:cs typeface="Times New Roman" pitchFamily="18" charset="0"/>
              </a:rPr>
              <a:t> мстит за смерть друга;</a:t>
            </a:r>
          </a:p>
          <a:p>
            <a:pPr lvl="0" algn="just"/>
            <a:endParaRPr lang="ru-RU" sz="1600" i="1" dirty="0" smtClean="0">
              <a:solidFill>
                <a:schemeClr val="bg1"/>
              </a:solidFill>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solidFill>
                  <a:schemeClr val="bg1"/>
                </a:solidFill>
                <a:latin typeface="Times New Roman" pitchFamily="18" charset="0"/>
                <a:cs typeface="Times New Roman" pitchFamily="18" charset="0"/>
              </a:rPr>
              <a:t>в книге рассказывается о необычном происхождении </a:t>
            </a:r>
            <a:r>
              <a:rPr lang="ru-RU" sz="1600" dirty="0" err="1" smtClean="0">
                <a:solidFill>
                  <a:schemeClr val="bg1"/>
                </a:solidFill>
                <a:latin typeface="Times New Roman" pitchFamily="18" charset="0"/>
                <a:cs typeface="Times New Roman" pitchFamily="18" charset="0"/>
              </a:rPr>
              <a:t>Тимоти</a:t>
            </a:r>
            <a:r>
              <a:rPr lang="ru-RU" sz="1600" dirty="0" smtClean="0">
                <a:solidFill>
                  <a:schemeClr val="bg1"/>
                </a:solidFill>
                <a:latin typeface="Times New Roman" pitchFamily="18" charset="0"/>
                <a:cs typeface="Times New Roman" pitchFamily="18" charset="0"/>
              </a:rPr>
              <a:t>, раскрываются его, казалось бы, несуществующие человеческие чувства, его отношение к миру и людям, жизни  и смерти  поражают своей человечностью</a:t>
            </a:r>
            <a:endParaRPr lang="ru-RU" sz="16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sp>
        <p:nvSpPr>
          <p:cNvPr id="9" name="Скругленный прямоугольник 8"/>
          <p:cNvSpPr/>
          <p:nvPr/>
        </p:nvSpPr>
        <p:spPr>
          <a:xfrm>
            <a:off x="389077" y="260648"/>
            <a:ext cx="8424936" cy="100811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algn="ctr"/>
            <a:r>
              <a:rPr lang="ru-RU" sz="2400" dirty="0" smtClean="0">
                <a:solidFill>
                  <a:srgbClr val="FFFF00"/>
                </a:solidFill>
                <a:latin typeface="Times New Roman" pitchFamily="18" charset="0"/>
                <a:cs typeface="Times New Roman" pitchFamily="18" charset="0"/>
              </a:rPr>
              <a:t>«Звездная кровь»  (1972)</a:t>
            </a: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364088" y="5621407"/>
            <a:ext cx="2880319" cy="936104"/>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400" dirty="0" smtClean="0">
              <a:solidFill>
                <a:schemeClr val="tx1"/>
              </a:solidFill>
              <a:latin typeface="Times New Roman" pitchFamily="18" charset="0"/>
              <a:cs typeface="Times New Roman" pitchFamily="18" charset="0"/>
            </a:endParaRPr>
          </a:p>
          <a:p>
            <a:r>
              <a:rPr lang="ru-RU" sz="1400" dirty="0" smtClean="0">
                <a:solidFill>
                  <a:schemeClr val="tx1"/>
                </a:solidFill>
                <a:latin typeface="Times New Roman" pitchFamily="18" charset="0"/>
                <a:cs typeface="Times New Roman" pitchFamily="18" charset="0"/>
              </a:rPr>
              <a:t>Кунц, Д. </a:t>
            </a:r>
          </a:p>
          <a:p>
            <a:r>
              <a:rPr lang="ru-RU" sz="1400" dirty="0" smtClean="0">
                <a:solidFill>
                  <a:schemeClr val="tx1"/>
                </a:solidFill>
                <a:latin typeface="Times New Roman" pitchFamily="18" charset="0"/>
                <a:cs typeface="Times New Roman" pitchFamily="18" charset="0"/>
              </a:rPr>
              <a:t>Звездная кровь / Дин Кунц. - Москва : </a:t>
            </a:r>
            <a:r>
              <a:rPr lang="ru-RU" sz="1400" dirty="0" err="1" smtClean="0">
                <a:solidFill>
                  <a:schemeClr val="tx1"/>
                </a:solidFill>
                <a:latin typeface="Times New Roman" pitchFamily="18" charset="0"/>
                <a:cs typeface="Times New Roman" pitchFamily="18" charset="0"/>
              </a:rPr>
              <a:t>Центрполиграф</a:t>
            </a:r>
            <a:r>
              <a:rPr lang="ru-RU" sz="1400" dirty="0" smtClean="0">
                <a:solidFill>
                  <a:schemeClr val="tx1"/>
                </a:solidFill>
                <a:latin typeface="Times New Roman" pitchFamily="18" charset="0"/>
                <a:cs typeface="Times New Roman" pitchFamily="18" charset="0"/>
              </a:rPr>
              <a:t>, 2003. - 253 с. </a:t>
            </a:r>
          </a:p>
          <a:p>
            <a:pPr algn="ctr"/>
            <a:endParaRPr lang="ru-RU" sz="16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7"/>
                                        </p:tgtEl>
                                        <p:attrNameLst>
                                          <p:attrName>ppt_y</p:attrName>
                                        </p:attrNameLst>
                                      </p:cBhvr>
                                      <p:tavLst>
                                        <p:tav tm="0">
                                          <p:val>
                                            <p:strVal val="#ppt_y"/>
                                          </p:val>
                                        </p:tav>
                                        <p:tav tm="100000">
                                          <p:val>
                                            <p:strVal val="#ppt_y"/>
                                          </p:val>
                                        </p:tav>
                                      </p:tavLst>
                                    </p:anim>
                                    <p:animEffect transition="in" filter="fade">
                                      <p:cBhvr>
                                        <p:cTn id="10" dur="1000"/>
                                        <p:tgtEl>
                                          <p:spTgt spid="7"/>
                                        </p:tgtEl>
                                      </p:cBhvr>
                                    </p:animEffect>
                                  </p:childTnLst>
                                </p:cTn>
                              </p:par>
                              <p:par>
                                <p:cTn id="11" presetID="52" presetClass="entr" presetSubtype="0" fill="hold" grpId="1" nodeType="withEffect">
                                  <p:stCondLst>
                                    <p:cond delay="0"/>
                                  </p:stCondLst>
                                  <p:childTnLst>
                                    <p:set>
                                      <p:cBhvr>
                                        <p:cTn id="12" dur="1" fill="hold">
                                          <p:stCondLst>
                                            <p:cond delay="0"/>
                                          </p:stCondLst>
                                        </p:cTn>
                                        <p:tgtEl>
                                          <p:spTgt spid="6"/>
                                        </p:tgtEl>
                                        <p:attrNameLst>
                                          <p:attrName>style.visibility</p:attrName>
                                        </p:attrNameLst>
                                      </p:cBhvr>
                                      <p:to>
                                        <p:strVal val="visible"/>
                                      </p:to>
                                    </p:set>
                                    <p:animScale>
                                      <p:cBhvr>
                                        <p:cTn id="13"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6"/>
                                        </p:tgtEl>
                                        <p:attrNameLst>
                                          <p:attrName>ppt_x</p:attrName>
                                          <p:attrName>ppt_y</p:attrName>
                                        </p:attrNameLst>
                                      </p:cBhvr>
                                    </p:animMotion>
                                    <p:animEffect transition="in" filter="fade">
                                      <p:cBhvr>
                                        <p:cTn id="15" dur="1000"/>
                                        <p:tgtEl>
                                          <p:spTgt spid="6"/>
                                        </p:tgtEl>
                                      </p:cBhvr>
                                    </p:animEffect>
                                  </p:childTnLst>
                                </p:cTn>
                              </p:par>
                              <p:par>
                                <p:cTn id="16" presetID="23" presetClass="entr" presetSubtype="16" fill="hold" grpId="1"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412227" y="1484784"/>
            <a:ext cx="4087765" cy="5256584"/>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ru-RU" sz="1600" b="1" dirty="0" smtClean="0">
              <a:latin typeface="Times New Roman" pitchFamily="18" charset="0"/>
              <a:cs typeface="Times New Roman" pitchFamily="18" charset="0"/>
            </a:endParaRPr>
          </a:p>
          <a:p>
            <a:pPr algn="just"/>
            <a:endParaRPr lang="ru-RU" sz="1600" b="1" dirty="0" smtClean="0">
              <a:latin typeface="Times New Roman" pitchFamily="18" charset="0"/>
              <a:cs typeface="Times New Roman" pitchFamily="18" charset="0"/>
            </a:endParaRPr>
          </a:p>
          <a:p>
            <a:pPr algn="just"/>
            <a:endParaRPr lang="ru-RU" sz="1600" b="1" dirty="0" smtClean="0">
              <a:latin typeface="Times New Roman" pitchFamily="18" charset="0"/>
              <a:cs typeface="Times New Roman" pitchFamily="18" charset="0"/>
            </a:endParaRPr>
          </a:p>
          <a:p>
            <a:pPr algn="just"/>
            <a:endParaRPr lang="ru-RU" sz="1600" b="1" dirty="0" smtClean="0">
              <a:latin typeface="Times New Roman" pitchFamily="18" charset="0"/>
              <a:cs typeface="Times New Roman" pitchFamily="18" charset="0"/>
            </a:endParaRPr>
          </a:p>
          <a:p>
            <a:pPr algn="just"/>
            <a:endParaRPr lang="ru-RU" sz="1600" b="1" dirty="0" smtClean="0">
              <a:latin typeface="Times New Roman" pitchFamily="18" charset="0"/>
              <a:cs typeface="Times New Roman" pitchFamily="18" charset="0"/>
            </a:endParaRPr>
          </a:p>
          <a:p>
            <a:pPr algn="just"/>
            <a:r>
              <a:rPr lang="ru-RU" b="1" dirty="0" smtClean="0">
                <a:solidFill>
                  <a:schemeClr val="accent6">
                    <a:lumMod val="75000"/>
                  </a:schemeClr>
                </a:solidFill>
                <a:latin typeface="Times New Roman" pitchFamily="18" charset="0"/>
                <a:cs typeface="Times New Roman" pitchFamily="18" charset="0"/>
              </a:rPr>
              <a:t>Аннотация:</a:t>
            </a:r>
          </a:p>
          <a:p>
            <a:pPr algn="just"/>
            <a:r>
              <a:rPr lang="ru-RU" sz="1600" dirty="0" smtClean="0">
                <a:latin typeface="Times New Roman" pitchFamily="18" charset="0"/>
                <a:cs typeface="Times New Roman" pitchFamily="18" charset="0"/>
              </a:rPr>
              <a:t>действие романа происходит в далеком будущем. Все изменилось на Земле — кроме жестокости людей, ведущих бессмысленные войны. Герой </a:t>
            </a:r>
            <a:r>
              <a:rPr lang="ru-RU" sz="1600" dirty="0" err="1" smtClean="0">
                <a:latin typeface="Times New Roman" pitchFamily="18" charset="0"/>
                <a:cs typeface="Times New Roman" pitchFamily="18" charset="0"/>
              </a:rPr>
              <a:t>Сэндоу</a:t>
            </a:r>
            <a:r>
              <a:rPr lang="ru-RU" sz="1600" dirty="0" smtClean="0">
                <a:latin typeface="Times New Roman" pitchFamily="18" charset="0"/>
                <a:cs typeface="Times New Roman" pitchFamily="18" charset="0"/>
              </a:rPr>
              <a:t> преисполнен желания прекратить кровопролитие, но для этого нужно найти сокровенное наследие древних мудрецов — кладезь мудрости;</a:t>
            </a:r>
          </a:p>
          <a:p>
            <a:pPr algn="just"/>
            <a:endParaRPr lang="ru-RU" sz="1600" dirty="0" smtClean="0">
              <a:latin typeface="Times New Roman" pitchFamily="18" charset="0"/>
              <a:cs typeface="Times New Roman" pitchFamily="18" charset="0"/>
            </a:endParaRPr>
          </a:p>
          <a:p>
            <a:pPr lvl="0" algn="just"/>
            <a:endParaRPr lang="ru-RU" b="1" dirty="0" smtClean="0">
              <a:solidFill>
                <a:schemeClr val="accent6">
                  <a:lumMod val="75000"/>
                </a:schemeClr>
              </a:solidFill>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latin typeface="Times New Roman" pitchFamily="18" charset="0"/>
                <a:cs typeface="Times New Roman" pitchFamily="18" charset="0"/>
              </a:rPr>
              <a:t>затронута тема многочисленных человеческих изобретений и бездумного отношения ко всему живому. К чему это всё может привести и как это повлияет на людей и на такой хрупкий, но прекрасный мир</a:t>
            </a:r>
            <a:r>
              <a:rPr lang="ru-RU" sz="1600" dirty="0" smtClean="0"/>
              <a:t> </a:t>
            </a:r>
            <a:br>
              <a:rPr lang="ru-RU" sz="1600" dirty="0" smtClean="0"/>
            </a:br>
            <a:endParaRPr lang="ru-RU" sz="1600" b="1" dirty="0" smtClean="0">
              <a:solidFill>
                <a:schemeClr val="bg1"/>
              </a:solidFill>
              <a:latin typeface="Times New Roman" pitchFamily="18" charset="0"/>
              <a:cs typeface="Times New Roman" pitchFamily="18" charset="0"/>
            </a:endParaRPr>
          </a:p>
          <a:p>
            <a:pPr lvl="0"/>
            <a:endParaRPr lang="ru-RU" sz="1600" b="1" dirty="0" smtClean="0">
              <a:solidFill>
                <a:schemeClr val="bg1"/>
              </a:solidFill>
              <a:latin typeface="Times New Roman" pitchFamily="18" charset="0"/>
              <a:cs typeface="Times New Roman" pitchFamily="18" charset="0"/>
            </a:endParaRPr>
          </a:p>
          <a:p>
            <a:pPr lvl="0"/>
            <a:endParaRPr lang="ru-RU" sz="1400" dirty="0" smtClean="0">
              <a:solidFill>
                <a:schemeClr val="bg1"/>
              </a:solidFill>
              <a:latin typeface="Times New Roman" pitchFamily="18" charset="0"/>
              <a:cs typeface="Times New Roman" pitchFamily="18" charset="0"/>
            </a:endParaRPr>
          </a:p>
          <a:p>
            <a:pPr lvl="0"/>
            <a:endParaRPr lang="ru-RU" sz="14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9" name="Рисунок 8" descr="e5f4b0d95c754faabaa07fbe853b68a1.jpg"/>
          <p:cNvPicPr>
            <a:picLocks noChangeAspect="1"/>
          </p:cNvPicPr>
          <p:nvPr/>
        </p:nvPicPr>
        <p:blipFill>
          <a:blip r:embed="rId3" cstate="print"/>
          <a:stretch>
            <a:fillRect/>
          </a:stretch>
        </p:blipFill>
        <p:spPr>
          <a:xfrm>
            <a:off x="5796136" y="1700808"/>
            <a:ext cx="2160240" cy="3531993"/>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7" name="Скругленный прямоугольник 6"/>
          <p:cNvSpPr/>
          <p:nvPr/>
        </p:nvSpPr>
        <p:spPr>
          <a:xfrm>
            <a:off x="400652" y="260648"/>
            <a:ext cx="8424936" cy="100811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lvl="0" algn="ctr"/>
            <a:r>
              <a:rPr lang="ru-RU" sz="2400" dirty="0" smtClean="0">
                <a:solidFill>
                  <a:srgbClr val="FFFF00"/>
                </a:solidFill>
                <a:latin typeface="Times New Roman" pitchFamily="18" charset="0"/>
                <a:cs typeface="Times New Roman" pitchFamily="18" charset="0"/>
              </a:rPr>
              <a:t>«Ясновидящий» (1972)</a:t>
            </a: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364088" y="5733256"/>
            <a:ext cx="2880320" cy="936104"/>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400" dirty="0" smtClean="0">
              <a:solidFill>
                <a:schemeClr val="tx1"/>
              </a:solidFill>
              <a:latin typeface="Times New Roman" pitchFamily="18" charset="0"/>
              <a:cs typeface="Times New Roman" pitchFamily="18" charset="0"/>
            </a:endParaRPr>
          </a:p>
          <a:p>
            <a:r>
              <a:rPr lang="ru-RU" sz="1400" dirty="0" smtClean="0">
                <a:solidFill>
                  <a:schemeClr val="tx1"/>
                </a:solidFill>
                <a:latin typeface="Times New Roman" pitchFamily="18" charset="0"/>
                <a:cs typeface="Times New Roman" pitchFamily="18" charset="0"/>
              </a:rPr>
              <a:t>Кунц, Д. </a:t>
            </a:r>
          </a:p>
          <a:p>
            <a:r>
              <a:rPr lang="ru-RU" sz="1400" dirty="0" err="1" smtClean="0">
                <a:solidFill>
                  <a:schemeClr val="tx1"/>
                </a:solidFill>
                <a:latin typeface="Times New Roman" pitchFamily="18" charset="0"/>
                <a:cs typeface="Times New Roman" pitchFamily="18" charset="0"/>
              </a:rPr>
              <a:t>Ясновивящий</a:t>
            </a:r>
            <a:r>
              <a:rPr lang="ru-RU" sz="1400" dirty="0" smtClean="0">
                <a:solidFill>
                  <a:schemeClr val="tx1"/>
                </a:solidFill>
                <a:latin typeface="Times New Roman" pitchFamily="18" charset="0"/>
                <a:cs typeface="Times New Roman" pitchFamily="18" charset="0"/>
              </a:rPr>
              <a:t> : роман / Дин Кунц. - Москва : </a:t>
            </a:r>
            <a:r>
              <a:rPr lang="ru-RU" sz="1400" dirty="0" err="1" smtClean="0">
                <a:solidFill>
                  <a:schemeClr val="tx1"/>
                </a:solidFill>
                <a:latin typeface="Times New Roman" pitchFamily="18" charset="0"/>
                <a:cs typeface="Times New Roman" pitchFamily="18" charset="0"/>
              </a:rPr>
              <a:t>Центрполиграф</a:t>
            </a:r>
            <a:r>
              <a:rPr lang="ru-RU" sz="1400" dirty="0" smtClean="0">
                <a:solidFill>
                  <a:schemeClr val="tx1"/>
                </a:solidFill>
                <a:latin typeface="Times New Roman" pitchFamily="18" charset="0"/>
                <a:cs typeface="Times New Roman" pitchFamily="18" charset="0"/>
              </a:rPr>
              <a:t>, 2001. - 251 с. </a:t>
            </a:r>
          </a:p>
          <a:p>
            <a:pPr algn="ct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10" dur="1000" fill="hold"/>
                                        <p:tgtEl>
                                          <p:spTgt spid="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
                                        </p:tgtEl>
                                      </p:cBhvr>
                                    </p:animEffect>
                                  </p:childTnLst>
                                </p:cTn>
                              </p:par>
                              <p:par>
                                <p:cTn id="15" presetID="48" presetClass="entr" presetSubtype="0" accel="5000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par>
                                <p:cTn id="21" presetID="23" presetClass="entr" presetSubtype="16"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85384"/>
          </a:xfrm>
          <a:prstGeom prst="rect">
            <a:avLst/>
          </a:prstGeom>
          <a:effectLst>
            <a:glow rad="101600">
              <a:schemeClr val="accent6">
                <a:satMod val="175000"/>
                <a:alpha val="40000"/>
              </a:schemeClr>
            </a:glow>
          </a:effectLst>
        </p:spPr>
      </p:pic>
      <p:sp>
        <p:nvSpPr>
          <p:cNvPr id="8" name="Прямоугольник 7"/>
          <p:cNvSpPr/>
          <p:nvPr/>
        </p:nvSpPr>
        <p:spPr>
          <a:xfrm>
            <a:off x="395536" y="1484784"/>
            <a:ext cx="4104456" cy="511256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ru-RU" b="1" dirty="0" smtClean="0">
              <a:latin typeface="Times New Roman" pitchFamily="18" charset="0"/>
              <a:cs typeface="Times New Roman" pitchFamily="18" charset="0"/>
            </a:endParaRPr>
          </a:p>
          <a:p>
            <a:pPr algn="just"/>
            <a:r>
              <a:rPr lang="ru-RU" b="1" dirty="0" smtClean="0">
                <a:solidFill>
                  <a:schemeClr val="accent6">
                    <a:lumMod val="75000"/>
                  </a:schemeClr>
                </a:solidFill>
                <a:latin typeface="Times New Roman" pitchFamily="18" charset="0"/>
                <a:cs typeface="Times New Roman" pitchFamily="18" charset="0"/>
              </a:rPr>
              <a:t>Аннотация:</a:t>
            </a:r>
          </a:p>
          <a:p>
            <a:pPr algn="just"/>
            <a:r>
              <a:rPr lang="ru-RU" dirty="0" err="1" smtClean="0">
                <a:latin typeface="Times New Roman" pitchFamily="18" charset="0"/>
                <a:cs typeface="Times New Roman" pitchFamily="18" charset="0"/>
              </a:rPr>
              <a:t>Б</a:t>
            </a:r>
            <a:r>
              <a:rPr lang="ru-RU" sz="1600" dirty="0" err="1" smtClean="0">
                <a:latin typeface="Times New Roman" pitchFamily="18" charset="0"/>
                <a:cs typeface="Times New Roman" pitchFamily="18" charset="0"/>
              </a:rPr>
              <a:t>енжамин</a:t>
            </a:r>
            <a:r>
              <a:rPr lang="ru-RU" sz="1600" dirty="0" smtClean="0">
                <a:latin typeface="Times New Roman" pitchFamily="18" charset="0"/>
                <a:cs typeface="Times New Roman" pitchFamily="18" charset="0"/>
              </a:rPr>
              <a:t> Чейз, герой вьетнамской войны, человек с надломленной психикой, случайно становится свидетелем убийства. Убийца, который называет себя «Судьей», угрожает ему по телефону.  Чейз пытается обратиться в полицию, но ему не верят, считая, что это плод фантазии психически неуравновешенного человека;</a:t>
            </a:r>
          </a:p>
          <a:p>
            <a:pPr algn="just"/>
            <a:endParaRPr lang="ru-RU" sz="1600" dirty="0" smtClean="0">
              <a:solidFill>
                <a:schemeClr val="bg1"/>
              </a:solidFill>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solidFill>
                  <a:schemeClr val="bg1"/>
                </a:solidFill>
                <a:latin typeface="Times New Roman" pitchFamily="18" charset="0"/>
                <a:cs typeface="Times New Roman" pitchFamily="18" charset="0"/>
              </a:rPr>
              <a:t>книга дает нам </a:t>
            </a:r>
            <a:r>
              <a:rPr lang="ru-RU" sz="1600" dirty="0" smtClean="0">
                <a:latin typeface="Times New Roman" pitchFamily="18" charset="0"/>
                <a:cs typeface="Times New Roman" pitchFamily="18" charset="0"/>
              </a:rPr>
              <a:t>нужный «ключ» для острых ощущений: описание слежки, неусыпный контроль охотника над жертвой, постоянное эмоциональное давление, напряжение и страх</a:t>
            </a:r>
            <a:endParaRPr lang="ru-RU" sz="1600" dirty="0" smtClean="0">
              <a:solidFill>
                <a:schemeClr val="bg1"/>
              </a:solidFill>
              <a:latin typeface="Times New Roman" pitchFamily="18" charset="0"/>
              <a:cs typeface="Times New Roman" pitchFamily="18" charset="0"/>
            </a:endParaRPr>
          </a:p>
          <a:p>
            <a:pPr lvl="0"/>
            <a:endParaRPr lang="ru-RU" sz="14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7" name="Рисунок 6" descr="i (1).jpg"/>
          <p:cNvPicPr>
            <a:picLocks noChangeAspect="1"/>
          </p:cNvPicPr>
          <p:nvPr/>
        </p:nvPicPr>
        <p:blipFill>
          <a:blip r:embed="rId3" cstate="print"/>
          <a:stretch>
            <a:fillRect/>
          </a:stretch>
        </p:blipFill>
        <p:spPr>
          <a:xfrm>
            <a:off x="5724128" y="1628800"/>
            <a:ext cx="2304256" cy="3488838"/>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9" name="Скругленный прямоугольник 8"/>
          <p:cNvSpPr/>
          <p:nvPr/>
        </p:nvSpPr>
        <p:spPr>
          <a:xfrm>
            <a:off x="377502" y="260648"/>
            <a:ext cx="8424936" cy="100811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lvl="0" algn="ctr"/>
            <a:r>
              <a:rPr lang="ru-RU" sz="2400" dirty="0" smtClean="0">
                <a:solidFill>
                  <a:srgbClr val="FFFF00"/>
                </a:solidFill>
                <a:latin typeface="Times New Roman" pitchFamily="18" charset="0"/>
                <a:cs typeface="Times New Roman" pitchFamily="18" charset="0"/>
              </a:rPr>
              <a:t>«Чейз»</a:t>
            </a:r>
            <a:r>
              <a:rPr lang="en-US" sz="2400" dirty="0" smtClean="0">
                <a:solidFill>
                  <a:srgbClr val="FFFF00"/>
                </a:solidFill>
                <a:latin typeface="Times New Roman" pitchFamily="18" charset="0"/>
                <a:cs typeface="Times New Roman" pitchFamily="18" charset="0"/>
              </a:rPr>
              <a:t> (</a:t>
            </a:r>
            <a:r>
              <a:rPr lang="ru-RU" sz="2400" dirty="0" smtClean="0">
                <a:solidFill>
                  <a:srgbClr val="FFFF00"/>
                </a:solidFill>
                <a:latin typeface="Times New Roman" pitchFamily="18" charset="0"/>
                <a:cs typeface="Times New Roman" pitchFamily="18" charset="0"/>
              </a:rPr>
              <a:t>«Погоня»</a:t>
            </a:r>
            <a:r>
              <a:rPr lang="en-US" sz="2400" dirty="0" smtClean="0">
                <a:solidFill>
                  <a:srgbClr val="FFFF00"/>
                </a:solidFill>
                <a:latin typeface="Times New Roman" pitchFamily="18" charset="0"/>
                <a:cs typeface="Times New Roman" pitchFamily="18" charset="0"/>
              </a:rPr>
              <a:t>)  (1972) </a:t>
            </a:r>
            <a:endParaRPr lang="ru-RU" sz="24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436096" y="5589240"/>
            <a:ext cx="2808312" cy="936104"/>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400" dirty="0" smtClean="0">
              <a:solidFill>
                <a:schemeClr val="tx1"/>
              </a:solidFill>
              <a:latin typeface="Times New Roman" pitchFamily="18" charset="0"/>
              <a:cs typeface="Times New Roman" pitchFamily="18" charset="0"/>
            </a:endParaRPr>
          </a:p>
          <a:p>
            <a:r>
              <a:rPr lang="ru-RU" sz="1400" dirty="0" smtClean="0">
                <a:solidFill>
                  <a:schemeClr val="tx1"/>
                </a:solidFill>
                <a:latin typeface="Times New Roman" pitchFamily="18" charset="0"/>
                <a:cs typeface="Times New Roman" pitchFamily="18" charset="0"/>
              </a:rPr>
              <a:t>Кунц, Д.</a:t>
            </a:r>
          </a:p>
          <a:p>
            <a:r>
              <a:rPr lang="ru-RU" sz="1400" dirty="0" smtClean="0">
                <a:solidFill>
                  <a:schemeClr val="tx1"/>
                </a:solidFill>
                <a:latin typeface="Times New Roman" pitchFamily="18" charset="0"/>
                <a:cs typeface="Times New Roman" pitchFamily="18" charset="0"/>
              </a:rPr>
              <a:t>Погоня : роман / Дин Кунц. – Москва : </a:t>
            </a:r>
            <a:r>
              <a:rPr lang="ru-RU" sz="1400" dirty="0" err="1" smtClean="0">
                <a:solidFill>
                  <a:schemeClr val="tx1"/>
                </a:solidFill>
                <a:latin typeface="Times New Roman" pitchFamily="18" charset="0"/>
                <a:cs typeface="Times New Roman" pitchFamily="18" charset="0"/>
              </a:rPr>
              <a:t>Центрполиграф</a:t>
            </a:r>
            <a:r>
              <a:rPr lang="ru-RU" sz="1400" dirty="0" smtClean="0">
                <a:solidFill>
                  <a:schemeClr val="tx1"/>
                </a:solidFill>
                <a:latin typeface="Times New Roman" pitchFamily="18" charset="0"/>
                <a:cs typeface="Times New Roman" pitchFamily="18" charset="0"/>
              </a:rPr>
              <a:t>, 2003. – 252 с.</a:t>
            </a:r>
          </a:p>
          <a:p>
            <a:pPr algn="ct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par>
                                <p:cTn id="15" presetID="48" presetClass="entr" presetSubtype="0" accel="5000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par>
                                <p:cTn id="21" presetID="23" presetClass="entr" presetSubtype="16"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389077" y="1484784"/>
            <a:ext cx="4104456" cy="511256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b="1" dirty="0" smtClean="0">
                <a:solidFill>
                  <a:schemeClr val="accent6">
                    <a:lumMod val="75000"/>
                  </a:schemeClr>
                </a:solidFill>
                <a:latin typeface="Times New Roman" pitchFamily="18" charset="0"/>
                <a:cs typeface="Times New Roman" pitchFamily="18" charset="0"/>
              </a:rPr>
              <a:t>Аннотация:</a:t>
            </a:r>
          </a:p>
          <a:p>
            <a:pPr algn="just"/>
            <a:r>
              <a:rPr lang="ru-RU" sz="1600" dirty="0" smtClean="0">
                <a:latin typeface="Times New Roman" pitchFamily="18" charset="0"/>
                <a:cs typeface="Times New Roman" pitchFamily="18" charset="0"/>
              </a:rPr>
              <a:t>из засекреченного исследовательского центра, занимающегося запрещенными генетическими исследованиями,  совершают побег наделенные интеллектом человека собака и кровожадный монстр-убийца. В непрекращающийся ужас превращается жизнь  </a:t>
            </a:r>
            <a:r>
              <a:rPr lang="ru-RU" sz="1600" dirty="0" err="1" smtClean="0">
                <a:latin typeface="Times New Roman" pitchFamily="18" charset="0"/>
                <a:cs typeface="Times New Roman" pitchFamily="18" charset="0"/>
              </a:rPr>
              <a:t>Тревиса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Корнелла</a:t>
            </a:r>
            <a:r>
              <a:rPr lang="ru-RU" sz="1600" dirty="0" smtClean="0">
                <a:latin typeface="Times New Roman" pitchFamily="18" charset="0"/>
                <a:cs typeface="Times New Roman" pitchFamily="18" charset="0"/>
              </a:rPr>
              <a:t> и Норы Девон, приютивших одаренного пса;</a:t>
            </a:r>
          </a:p>
          <a:p>
            <a:pPr algn="just"/>
            <a:r>
              <a:rPr lang="ru-RU" sz="1600" dirty="0" smtClean="0"/>
              <a:t/>
            </a:r>
            <a:br>
              <a:rPr lang="ru-RU" sz="1600" dirty="0" smtClean="0"/>
            </a:br>
            <a:endParaRPr lang="ru-RU" sz="1600" dirty="0" smtClean="0">
              <a:solidFill>
                <a:schemeClr val="bg1"/>
              </a:solidFill>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latin typeface="Times New Roman" pitchFamily="18" charset="0"/>
                <a:cs typeface="Times New Roman" pitchFamily="18" charset="0"/>
              </a:rPr>
              <a:t>одна из самых лучших книг о надежде. О том, что шанс есть всегда и для каждого. Трогательно, нежно и очень увлекательно</a:t>
            </a:r>
            <a:endParaRPr lang="ru-RU" sz="1600" dirty="0" smtClean="0">
              <a:solidFill>
                <a:schemeClr val="bg1"/>
              </a:solidFill>
              <a:latin typeface="Times New Roman" pitchFamily="18" charset="0"/>
              <a:cs typeface="Times New Roman" pitchFamily="18" charset="0"/>
            </a:endParaRPr>
          </a:p>
          <a:p>
            <a:pPr lvl="0"/>
            <a:endParaRPr lang="ru-RU" sz="14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9" name="Рисунок 8" descr="743b8eb0dbc7a5b8ca8cafc4d711e99b.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6136" y="1628800"/>
            <a:ext cx="2200390" cy="3482903"/>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12" name="Скругленный прямоугольник 11"/>
          <p:cNvSpPr/>
          <p:nvPr/>
        </p:nvSpPr>
        <p:spPr>
          <a:xfrm>
            <a:off x="377502" y="260648"/>
            <a:ext cx="8424936" cy="100811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lvl="0" algn="ctr"/>
            <a:r>
              <a:rPr lang="ru-RU" sz="2400" dirty="0" smtClean="0">
                <a:solidFill>
                  <a:srgbClr val="FFFF00"/>
                </a:solidFill>
                <a:latin typeface="Times New Roman" pitchFamily="18" charset="0"/>
                <a:cs typeface="Times New Roman" pitchFamily="18" charset="0"/>
              </a:rPr>
              <a:t>«Ангелы-хранители» (1987)</a:t>
            </a: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292080" y="5407941"/>
            <a:ext cx="2952328" cy="1178055"/>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ru-RU" sz="1400" dirty="0" smtClean="0">
                <a:solidFill>
                  <a:schemeClr val="tx1"/>
                </a:solidFill>
                <a:latin typeface="Times New Roman" pitchFamily="18" charset="0"/>
                <a:cs typeface="Times New Roman" pitchFamily="18" charset="0"/>
              </a:rPr>
              <a:t>Кунц, Д. </a:t>
            </a:r>
          </a:p>
          <a:p>
            <a:r>
              <a:rPr lang="ru-RU" sz="1400" dirty="0" smtClean="0">
                <a:solidFill>
                  <a:schemeClr val="tx1"/>
                </a:solidFill>
                <a:latin typeface="Times New Roman" pitchFamily="18" charset="0"/>
                <a:cs typeface="Times New Roman" pitchFamily="18" charset="0"/>
              </a:rPr>
              <a:t>Ангелы-хранители : роман / Дин Кунц ; пер. с англ. Л. Ходырева. - Москва : </a:t>
            </a:r>
            <a:r>
              <a:rPr lang="ru-RU" sz="1400" dirty="0" err="1" smtClean="0">
                <a:solidFill>
                  <a:schemeClr val="tx1"/>
                </a:solidFill>
                <a:latin typeface="Times New Roman" pitchFamily="18" charset="0"/>
                <a:cs typeface="Times New Roman" pitchFamily="18" charset="0"/>
              </a:rPr>
              <a:t>Эксмо</a:t>
            </a:r>
            <a:r>
              <a:rPr lang="ru-RU" sz="1400" dirty="0" smtClean="0">
                <a:solidFill>
                  <a:schemeClr val="tx1"/>
                </a:solidFill>
                <a:latin typeface="Times New Roman" pitchFamily="18" charset="0"/>
                <a:cs typeface="Times New Roman" pitchFamily="18" charset="0"/>
              </a:rPr>
              <a:t>, 2008. - 508 с. - (Дин Кунц. Коллекция). </a:t>
            </a: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10" dur="1000" fill="hold"/>
                                        <p:tgtEl>
                                          <p:spTgt spid="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
                                        </p:tgtEl>
                                      </p:cBhvr>
                                    </p:animEffect>
                                  </p:childTnLst>
                                </p:cTn>
                              </p:par>
                              <p:par>
                                <p:cTn id="15" presetID="48" presetClass="entr" presetSubtype="0" accel="5000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par>
                                <p:cTn id="21" presetID="23" presetClass="entr" presetSubtype="16"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389077" y="1484784"/>
            <a:ext cx="4104456" cy="511256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ru-RU" sz="1600" b="1" dirty="0" smtClean="0">
              <a:latin typeface="Times New Roman" pitchFamily="18" charset="0"/>
              <a:cs typeface="Times New Roman" pitchFamily="18" charset="0"/>
            </a:endParaRPr>
          </a:p>
          <a:p>
            <a:pPr algn="just"/>
            <a:r>
              <a:rPr lang="ru-RU" b="1" dirty="0" smtClean="0">
                <a:solidFill>
                  <a:schemeClr val="accent6">
                    <a:lumMod val="75000"/>
                  </a:schemeClr>
                </a:solidFill>
                <a:latin typeface="Times New Roman" pitchFamily="18" charset="0"/>
                <a:cs typeface="Times New Roman" pitchFamily="18" charset="0"/>
              </a:rPr>
              <a:t>Аннотация:</a:t>
            </a:r>
          </a:p>
          <a:p>
            <a:pPr algn="just"/>
            <a:r>
              <a:rPr lang="ru-RU" sz="1600" dirty="0" smtClean="0">
                <a:latin typeface="Times New Roman" pitchFamily="18" charset="0"/>
                <a:cs typeface="Times New Roman" pitchFamily="18" charset="0"/>
              </a:rPr>
              <a:t>владелец антикварного магазина </a:t>
            </a:r>
            <a:r>
              <a:rPr lang="ru-RU" sz="1600" dirty="0" err="1" smtClean="0">
                <a:latin typeface="Times New Roman" pitchFamily="18" charset="0"/>
                <a:cs typeface="Times New Roman" pitchFamily="18" charset="0"/>
              </a:rPr>
              <a:t>Хатч</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Харрисон</a:t>
            </a:r>
            <a:r>
              <a:rPr lang="ru-RU" sz="1600" dirty="0" smtClean="0">
                <a:latin typeface="Times New Roman" pitchFamily="18" charset="0"/>
                <a:cs typeface="Times New Roman" pitchFamily="18" charset="0"/>
              </a:rPr>
              <a:t>, попав в страшную автомобильную катастрофу, находится в состоянии клинической смерти. Усилиями гениального реаниматолога он возвращается к жизни, но таинственным образом обретает связь с маньяком. Только добравшись до логова убийцы, можно прервать его кровавый путь;</a:t>
            </a:r>
          </a:p>
          <a:p>
            <a:pPr algn="just"/>
            <a:endParaRPr lang="ru-RU" sz="1600" dirty="0" smtClean="0">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solidFill>
                  <a:schemeClr val="bg1"/>
                </a:solidFill>
                <a:latin typeface="Times New Roman" pitchFamily="18" charset="0"/>
                <a:cs typeface="Times New Roman" pitchFamily="18" charset="0"/>
              </a:rPr>
              <a:t>о</a:t>
            </a:r>
            <a:r>
              <a:rPr lang="ru-RU" sz="1600" dirty="0" smtClean="0">
                <a:latin typeface="Times New Roman" pitchFamily="18" charset="0"/>
                <a:cs typeface="Times New Roman" pitchFamily="18" charset="0"/>
              </a:rPr>
              <a:t>писание злодейств адского убийцы делает роман настолько страшным, что порой кажется, что читаешь не мистический триллер, а очередной детектив о серийном убийце,  коллекционера смерти с замашками философа и художника </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7" name="Рисунок 6" descr="1012044771.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8144" y="1628800"/>
            <a:ext cx="2166848" cy="3501008"/>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9" name="Скругленный прямоугольник 8"/>
          <p:cNvSpPr/>
          <p:nvPr/>
        </p:nvSpPr>
        <p:spPr>
          <a:xfrm>
            <a:off x="400652" y="260648"/>
            <a:ext cx="8424936" cy="100811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lvl="0" algn="ctr"/>
            <a:r>
              <a:rPr lang="ru-RU" sz="2400" dirty="0" smtClean="0">
                <a:latin typeface="Times New Roman" pitchFamily="18" charset="0"/>
                <a:cs typeface="Times New Roman" pitchFamily="18" charset="0"/>
              </a:rPr>
              <a:t> </a:t>
            </a:r>
            <a:r>
              <a:rPr lang="ru-RU" sz="2400" dirty="0" smtClean="0">
                <a:solidFill>
                  <a:srgbClr val="FFFF00"/>
                </a:solidFill>
                <a:latin typeface="Times New Roman" pitchFamily="18" charset="0"/>
                <a:cs typeface="Times New Roman" pitchFamily="18" charset="0"/>
              </a:rPr>
              <a:t>«Логово» (1992)</a:t>
            </a: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436096" y="5445224"/>
            <a:ext cx="2808312" cy="1152128"/>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ru-RU" sz="1400" dirty="0" smtClean="0">
                <a:solidFill>
                  <a:schemeClr val="tx1"/>
                </a:solidFill>
                <a:latin typeface="Times New Roman" pitchFamily="18" charset="0"/>
                <a:cs typeface="Times New Roman" pitchFamily="18" charset="0"/>
              </a:rPr>
              <a:t>Кунц, Д. </a:t>
            </a:r>
          </a:p>
          <a:p>
            <a:r>
              <a:rPr lang="ru-RU" sz="1400" dirty="0" smtClean="0">
                <a:solidFill>
                  <a:schemeClr val="tx1"/>
                </a:solidFill>
                <a:latin typeface="Times New Roman" pitchFamily="18" charset="0"/>
                <a:cs typeface="Times New Roman" pitchFamily="18" charset="0"/>
              </a:rPr>
              <a:t>Логово : роман / Дин Кунц ; пер. с англ. С. Фридриха. - Москва : </a:t>
            </a:r>
            <a:r>
              <a:rPr lang="ru-RU" sz="1400" dirty="0" err="1" smtClean="0">
                <a:solidFill>
                  <a:schemeClr val="tx1"/>
                </a:solidFill>
                <a:latin typeface="Times New Roman" pitchFamily="18" charset="0"/>
                <a:cs typeface="Times New Roman" pitchFamily="18" charset="0"/>
              </a:rPr>
              <a:t>Эксмо-Пресс</a:t>
            </a:r>
            <a:r>
              <a:rPr lang="ru-RU" sz="1400" dirty="0" smtClean="0">
                <a:solidFill>
                  <a:schemeClr val="tx1"/>
                </a:solidFill>
                <a:latin typeface="Times New Roman" pitchFamily="18" charset="0"/>
                <a:cs typeface="Times New Roman" pitchFamily="18" charset="0"/>
              </a:rPr>
              <a:t>, 1999. - 473 с. - (Холодный огонь). </a:t>
            </a: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par>
                                <p:cTn id="15" presetID="48" presetClass="entr" presetSubtype="0" accel="5000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par>
                                <p:cTn id="21" presetID="23" presetClass="entr" presetSubtype="16"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7" name="Прямоугольник 6"/>
          <p:cNvSpPr/>
          <p:nvPr/>
        </p:nvSpPr>
        <p:spPr>
          <a:xfrm>
            <a:off x="470102" y="3645024"/>
            <a:ext cx="5256584" cy="3024336"/>
          </a:xfrm>
          <a:prstGeom prst="rect">
            <a:avLst/>
          </a:prstGeom>
          <a:solidFill>
            <a:schemeClr val="bg2">
              <a:lumMod val="5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600"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	 </a:t>
            </a:r>
          </a:p>
          <a:p>
            <a:pPr marL="342900" indent="-342900" algn="just">
              <a:spcAft>
                <a:spcPts val="1200"/>
              </a:spcAft>
              <a:buAutoNum type="arabicPeriod"/>
            </a:pPr>
            <a:r>
              <a:rPr lang="ru-RU" sz="2000" dirty="0" smtClean="0">
                <a:latin typeface="Times New Roman" pitchFamily="18" charset="0"/>
                <a:cs typeface="Times New Roman" pitchFamily="18" charset="0"/>
                <a:hlinkClick r:id="rId3" action="ppaction://hlinksldjump"/>
              </a:rPr>
              <a:t>Биография Дина Кунца;</a:t>
            </a:r>
            <a:endParaRPr lang="ru-RU" sz="2000" dirty="0" smtClean="0">
              <a:latin typeface="Times New Roman" pitchFamily="18" charset="0"/>
              <a:cs typeface="Times New Roman" pitchFamily="18" charset="0"/>
            </a:endParaRPr>
          </a:p>
          <a:p>
            <a:pPr marL="342900" indent="-342900" algn="just">
              <a:spcAft>
                <a:spcPts val="1200"/>
              </a:spcAft>
              <a:buFontTx/>
              <a:buAutoNum type="arabicPeriod"/>
            </a:pPr>
            <a:r>
              <a:rPr lang="ru-RU" sz="2000" dirty="0" smtClean="0">
                <a:latin typeface="Times New Roman" pitchFamily="18" charset="0"/>
                <a:cs typeface="Times New Roman" pitchFamily="18" charset="0"/>
                <a:hlinkClick r:id="rId4" action="ppaction://hlinksldjump"/>
              </a:rPr>
              <a:t>Интересные факты биографии писателя;</a:t>
            </a:r>
            <a:endParaRPr lang="ru-RU" sz="2000" dirty="0" smtClean="0">
              <a:latin typeface="Times New Roman" pitchFamily="18" charset="0"/>
              <a:cs typeface="Times New Roman" pitchFamily="18" charset="0"/>
            </a:endParaRPr>
          </a:p>
          <a:p>
            <a:pPr marL="342900" indent="-342900" algn="just">
              <a:spcAft>
                <a:spcPts val="1200"/>
              </a:spcAft>
              <a:buAutoNum type="arabicPeriod"/>
            </a:pPr>
            <a:r>
              <a:rPr lang="ru-RU" sz="2000" dirty="0" smtClean="0">
                <a:latin typeface="Times New Roman" pitchFamily="18" charset="0"/>
                <a:cs typeface="Times New Roman" pitchFamily="18" charset="0"/>
                <a:hlinkClick r:id="rId5" action="ppaction://hlinksldjump"/>
              </a:rPr>
              <a:t>Тематическое разнообразие  произведений;</a:t>
            </a:r>
            <a:endParaRPr lang="ru-RU" sz="2000" dirty="0" smtClean="0">
              <a:latin typeface="Times New Roman" pitchFamily="18" charset="0"/>
              <a:cs typeface="Times New Roman" pitchFamily="18" charset="0"/>
            </a:endParaRPr>
          </a:p>
          <a:p>
            <a:pPr marL="342900" indent="-342900" algn="just">
              <a:spcAft>
                <a:spcPts val="1200"/>
              </a:spcAft>
              <a:buAutoNum type="arabicPeriod"/>
            </a:pPr>
            <a:r>
              <a:rPr lang="ru-RU" sz="2000" dirty="0" smtClean="0">
                <a:latin typeface="Times New Roman" pitchFamily="18" charset="0"/>
                <a:cs typeface="Times New Roman" pitchFamily="18" charset="0"/>
                <a:hlinkClick r:id="rId6" action="ppaction://hlinksldjump"/>
              </a:rPr>
              <a:t>Книги юбиляры 2017-го года;</a:t>
            </a:r>
            <a:endParaRPr lang="ru-RU" sz="2000" dirty="0" smtClean="0">
              <a:latin typeface="Times New Roman" pitchFamily="18" charset="0"/>
              <a:cs typeface="Times New Roman" pitchFamily="18" charset="0"/>
            </a:endParaRPr>
          </a:p>
          <a:p>
            <a:pPr marL="342900" indent="-342900" algn="just">
              <a:spcAft>
                <a:spcPts val="1200"/>
              </a:spcAft>
              <a:buFontTx/>
              <a:buAutoNum type="arabicPeriod"/>
            </a:pPr>
            <a:r>
              <a:rPr lang="ru-RU" sz="2000" dirty="0" smtClean="0">
                <a:latin typeface="Times New Roman" pitchFamily="18" charset="0"/>
                <a:cs typeface="Times New Roman" pitchFamily="18" charset="0"/>
                <a:hlinkClick r:id="rId7" action="ppaction://hlinksldjump"/>
              </a:rPr>
              <a:t>Лучшие книги автора;</a:t>
            </a:r>
            <a:endParaRPr lang="ru-RU" sz="2000" dirty="0" smtClean="0">
              <a:latin typeface="Times New Roman" pitchFamily="18" charset="0"/>
              <a:cs typeface="Times New Roman" pitchFamily="18" charset="0"/>
            </a:endParaRPr>
          </a:p>
          <a:p>
            <a:pPr marL="342900" indent="-342900" algn="just">
              <a:spcAft>
                <a:spcPts val="1200"/>
              </a:spcAft>
              <a:buAutoNum type="arabicPeriod"/>
            </a:pPr>
            <a:r>
              <a:rPr lang="ru-RU" sz="2000" dirty="0" smtClean="0">
                <a:latin typeface="Times New Roman" pitchFamily="18" charset="0"/>
                <a:cs typeface="Times New Roman" pitchFamily="18" charset="0"/>
                <a:hlinkClick r:id="rId8" action="ppaction://hlinksldjump"/>
              </a:rPr>
              <a:t>Экранизация книг Дина Кунца</a:t>
            </a:r>
            <a:endParaRPr lang="ru-RU" sz="2000" dirty="0" smtClean="0">
              <a:latin typeface="Times New Roman" pitchFamily="18" charset="0"/>
              <a:cs typeface="Times New Roman" pitchFamily="18" charset="0"/>
            </a:endParaRPr>
          </a:p>
          <a:p>
            <a:pPr marL="342900" indent="-342900" algn="just">
              <a:buAutoNum type="arabicPeriod"/>
            </a:pPr>
            <a:endParaRPr lang="ru-RU" sz="1600" dirty="0" smtClean="0">
              <a:latin typeface="Times New Roman" pitchFamily="18" charset="0"/>
              <a:cs typeface="Times New Roman" pitchFamily="18" charset="0"/>
            </a:endParaRPr>
          </a:p>
          <a:p>
            <a:pPr marL="342900" indent="-342900" algn="just">
              <a:buAutoNum type="arabicPeriod"/>
            </a:pPr>
            <a:endParaRPr lang="ru-RU" sz="1600" dirty="0">
              <a:latin typeface="Times New Roman" pitchFamily="18" charset="0"/>
              <a:cs typeface="Times New Roman" pitchFamily="18" charset="0"/>
            </a:endParaRPr>
          </a:p>
        </p:txBody>
      </p:sp>
      <p:pic>
        <p:nvPicPr>
          <p:cNvPr id="6" name="Рисунок 5" descr="0033FAU000_12.jpg"/>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228184" y="3861048"/>
            <a:ext cx="2381250" cy="23812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8" name="Скругленный прямоугольник 7"/>
          <p:cNvSpPr/>
          <p:nvPr/>
        </p:nvSpPr>
        <p:spPr>
          <a:xfrm>
            <a:off x="446952" y="260648"/>
            <a:ext cx="8280920" cy="3240360"/>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600" dirty="0" smtClean="0">
              <a:latin typeface="Times New Roman" pitchFamily="18" charset="0"/>
              <a:cs typeface="Times New Roman" pitchFamily="18" charset="0"/>
            </a:endParaRPr>
          </a:p>
          <a:p>
            <a:pPr algn="ctr"/>
            <a:r>
              <a:rPr lang="ru-RU" sz="2000" b="1" dirty="0" smtClean="0">
                <a:latin typeface="Times New Roman" pitchFamily="18" charset="0"/>
                <a:cs typeface="Times New Roman" pitchFamily="18" charset="0"/>
              </a:rPr>
              <a:t>Уважаемые читатели!</a:t>
            </a:r>
          </a:p>
          <a:p>
            <a:pPr algn="just"/>
            <a:r>
              <a:rPr lang="ru-RU" dirty="0" smtClean="0">
                <a:latin typeface="Times New Roman" pitchFamily="18" charset="0"/>
                <a:cs typeface="Times New Roman" pitchFamily="18" charset="0"/>
              </a:rPr>
              <a:t>           Интеллект-центр Центральной городской библиотеки им. Л.Н.Толстого представляет вашему вниманию виртуальную выставку </a:t>
            </a:r>
            <a:r>
              <a:rPr lang="ru-RU" dirty="0" smtClean="0">
                <a:solidFill>
                  <a:srgbClr val="FF0000"/>
                </a:solidFill>
                <a:latin typeface="Times New Roman" pitchFamily="18" charset="0"/>
                <a:cs typeface="Times New Roman" pitchFamily="18" charset="0"/>
              </a:rPr>
              <a:t>«Мысль вне времени», </a:t>
            </a:r>
            <a:r>
              <a:rPr lang="ru-RU" dirty="0" smtClean="0">
                <a:solidFill>
                  <a:schemeClr val="bg1"/>
                </a:solidFill>
                <a:latin typeface="Times New Roman" pitchFamily="18" charset="0"/>
                <a:cs typeface="Times New Roman" pitchFamily="18" charset="0"/>
              </a:rPr>
              <a:t>которая</a:t>
            </a:r>
            <a:r>
              <a:rPr lang="ru-RU" dirty="0" smtClean="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посвящена незаурядному американскому писателю </a:t>
            </a:r>
            <a:r>
              <a:rPr lang="ru-RU" dirty="0" smtClean="0">
                <a:solidFill>
                  <a:srgbClr val="FFFF00"/>
                </a:solidFill>
                <a:latin typeface="Times New Roman" pitchFamily="18" charset="0"/>
                <a:cs typeface="Times New Roman" pitchFamily="18" charset="0"/>
              </a:rPr>
              <a:t>Дину Кунцу, </a:t>
            </a:r>
            <a:r>
              <a:rPr lang="ru-RU" dirty="0" smtClean="0">
                <a:solidFill>
                  <a:schemeClr val="bg1"/>
                </a:solidFill>
                <a:latin typeface="Times New Roman" pitchFamily="18" charset="0"/>
                <a:cs typeface="Times New Roman" pitchFamily="18" charset="0"/>
              </a:rPr>
              <a:t>пишущему</a:t>
            </a:r>
            <a:r>
              <a:rPr lang="ru-RU" dirty="0" smtClean="0">
                <a:solidFill>
                  <a:srgbClr val="FFFF00"/>
                </a:solidFill>
                <a:latin typeface="Times New Roman" pitchFamily="18" charset="0"/>
                <a:cs typeface="Times New Roman" pitchFamily="18" charset="0"/>
              </a:rPr>
              <a:t> </a:t>
            </a:r>
            <a:r>
              <a:rPr lang="ru-RU" dirty="0" smtClean="0">
                <a:latin typeface="Times New Roman" pitchFamily="18" charset="0"/>
                <a:cs typeface="Times New Roman" pitchFamily="18" charset="0"/>
              </a:rPr>
              <a:t>в популярных жанрах </a:t>
            </a:r>
            <a:r>
              <a:rPr lang="ru-RU" dirty="0" smtClean="0">
                <a:solidFill>
                  <a:srgbClr val="FFFF00"/>
                </a:solidFill>
                <a:latin typeface="Times New Roman" pitchFamily="18" charset="0"/>
                <a:cs typeface="Times New Roman" pitchFamily="18" charset="0"/>
              </a:rPr>
              <a:t>ужасов, мистики и триллеров. </a:t>
            </a:r>
            <a:r>
              <a:rPr lang="ru-RU" dirty="0" smtClean="0">
                <a:solidFill>
                  <a:schemeClr val="bg1"/>
                </a:solidFill>
                <a:latin typeface="Times New Roman" pitchFamily="18" charset="0"/>
                <a:cs typeface="Times New Roman" pitchFamily="18" charset="0"/>
              </a:rPr>
              <a:t>Он</a:t>
            </a:r>
            <a:r>
              <a:rPr lang="ru-RU" dirty="0" smtClean="0">
                <a:solidFill>
                  <a:srgbClr val="FFFF00"/>
                </a:solidFill>
                <a:latin typeface="Times New Roman" pitchFamily="18" charset="0"/>
                <a:cs typeface="Times New Roman" pitchFamily="18" charset="0"/>
              </a:rPr>
              <a:t> </a:t>
            </a:r>
            <a:r>
              <a:rPr lang="ru-RU" dirty="0" smtClean="0">
                <a:solidFill>
                  <a:schemeClr val="bg1"/>
                </a:solidFill>
                <a:latin typeface="Times New Roman" pitchFamily="18" charset="0"/>
                <a:cs typeface="Times New Roman" pitchFamily="18" charset="0"/>
              </a:rPr>
              <a:t>и</a:t>
            </a:r>
            <a:r>
              <a:rPr lang="ru-RU" dirty="0" smtClean="0">
                <a:latin typeface="Times New Roman" pitchFamily="18" charset="0"/>
                <a:cs typeface="Times New Roman" pitchFamily="18" charset="0"/>
              </a:rPr>
              <a:t>звестен всему миру, как непревзойденный мастер слова и исследователь самых дальних уголков подсознания, чьи романы переведены на </a:t>
            </a:r>
            <a:r>
              <a:rPr lang="ru-RU" dirty="0" smtClean="0">
                <a:solidFill>
                  <a:srgbClr val="FFFF00"/>
                </a:solidFill>
                <a:latin typeface="Times New Roman" pitchFamily="18" charset="0"/>
                <a:cs typeface="Times New Roman" pitchFamily="18" charset="0"/>
              </a:rPr>
              <a:t>38 языков, </a:t>
            </a:r>
            <a:r>
              <a:rPr lang="ru-RU" dirty="0" smtClean="0">
                <a:latin typeface="Times New Roman" pitchFamily="18" charset="0"/>
                <a:cs typeface="Times New Roman" pitchFamily="18" charset="0"/>
              </a:rPr>
              <a:t>а общий тираж книг превысил </a:t>
            </a:r>
            <a:r>
              <a:rPr lang="ru-RU" dirty="0" smtClean="0">
                <a:solidFill>
                  <a:srgbClr val="FFFF00"/>
                </a:solidFill>
                <a:latin typeface="Times New Roman" pitchFamily="18" charset="0"/>
                <a:cs typeface="Times New Roman" pitchFamily="18" charset="0"/>
              </a:rPr>
              <a:t>200 миллионов экземпляров. </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           Предлагаем Вам ознакомиться с интересной информацией о книгах юбилярах писателя, прикоснуться к его творчеству и познать для себя много нового, сокровенного, личного </a:t>
            </a:r>
          </a:p>
          <a:p>
            <a:pPr fontAlgn="base"/>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2" presetClass="entr" presetSubtype="4"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par>
                                <p:cTn id="14" presetID="24"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to="" calcmode="lin" valueType="num">
                                      <p:cBhvr>
                                        <p:cTn id="16" dur="1" fill="hold"/>
                                        <p:tgtEl>
                                          <p:spTgt spid="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412227" y="1484784"/>
            <a:ext cx="4104456" cy="518457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600" b="1" dirty="0" smtClean="0">
              <a:latin typeface="Times New Roman" pitchFamily="18" charset="0"/>
              <a:cs typeface="Times New Roman" pitchFamily="18" charset="0"/>
            </a:endParaRPr>
          </a:p>
          <a:p>
            <a:endParaRPr lang="ru-RU" sz="1600" b="1" dirty="0" smtClean="0">
              <a:latin typeface="Times New Roman" pitchFamily="18" charset="0"/>
              <a:cs typeface="Times New Roman" pitchFamily="18" charset="0"/>
            </a:endParaRPr>
          </a:p>
          <a:p>
            <a:pPr algn="just"/>
            <a:r>
              <a:rPr lang="ru-RU" b="1" dirty="0" smtClean="0">
                <a:solidFill>
                  <a:schemeClr val="accent6">
                    <a:lumMod val="75000"/>
                  </a:schemeClr>
                </a:solidFill>
                <a:latin typeface="Times New Roman" pitchFamily="18" charset="0"/>
                <a:cs typeface="Times New Roman" pitchFamily="18" charset="0"/>
              </a:rPr>
              <a:t>Аннотация:</a:t>
            </a:r>
          </a:p>
          <a:p>
            <a:pPr algn="just"/>
            <a:r>
              <a:rPr lang="ru-RU" sz="1600" dirty="0" smtClean="0">
                <a:latin typeface="Times New Roman" pitchFamily="18" charset="0"/>
                <a:cs typeface="Times New Roman" pitchFamily="18" charset="0"/>
              </a:rPr>
              <a:t>страшная авиационная катастрофа уносит жизни жены и дочерей журналиста Джо Карпентера. Год спустя он узнает, что при крушении самолета погибли не все. Единственная выжившая женщина-ученый, перевозившая с собой результаты закрытых экспериментов. Пытаясь разыскать таинственную незнакомку и выяснить истинную причину гибели своей семьи, Джо внезапно понимает, что сам стал объектом преследования сверхъестественных сил;</a:t>
            </a:r>
          </a:p>
          <a:p>
            <a:pPr lvl="0" algn="just"/>
            <a:endParaRPr lang="ru-RU" b="1" dirty="0" smtClean="0">
              <a:solidFill>
                <a:schemeClr val="bg1"/>
              </a:solidFill>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solidFill>
                  <a:schemeClr val="bg1"/>
                </a:solidFill>
                <a:latin typeface="Times New Roman" pitchFamily="18" charset="0"/>
                <a:cs typeface="Times New Roman" pitchFamily="18" charset="0"/>
              </a:rPr>
              <a:t>в книге </a:t>
            </a:r>
            <a:r>
              <a:rPr lang="ru-RU" sz="1600" dirty="0" smtClean="0">
                <a:latin typeface="Times New Roman" pitchFamily="18" charset="0"/>
                <a:cs typeface="Times New Roman" pitchFamily="18" charset="0"/>
              </a:rPr>
              <a:t>рассказывается о боли и безысходности, о человеке, который потерял смысл жизни, потерял всё, у него нет никаких желаний, целей, жизнь как бы замерла, и он не знает как выбраться из этой трясины </a:t>
            </a:r>
            <a:r>
              <a:rPr lang="ru-RU" sz="1400" dirty="0" smtClean="0"/>
              <a:t/>
            </a:r>
            <a:br>
              <a:rPr lang="ru-RU" sz="1400" dirty="0" smtClean="0"/>
            </a:br>
            <a:r>
              <a:rPr lang="ru-RU" sz="1400" dirty="0" smtClean="0"/>
              <a:t/>
            </a:r>
            <a:br>
              <a:rPr lang="ru-RU" sz="1400" dirty="0" smtClean="0"/>
            </a:br>
            <a:endParaRPr lang="ru-RU" sz="14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9" name="Рисунок 8" descr="e4a99140-adf0-5953-89ee-a0959362e5bf.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6136" y="1772816"/>
            <a:ext cx="2211938" cy="3450623"/>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7" name="Скругленный прямоугольник 6"/>
          <p:cNvSpPr/>
          <p:nvPr/>
        </p:nvSpPr>
        <p:spPr>
          <a:xfrm>
            <a:off x="400652" y="260648"/>
            <a:ext cx="8424936" cy="100811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lvl="0" algn="ctr"/>
            <a:r>
              <a:rPr lang="ru-RU" sz="2400" dirty="0" smtClean="0">
                <a:solidFill>
                  <a:srgbClr val="FFFF00"/>
                </a:solidFill>
                <a:latin typeface="Times New Roman" pitchFamily="18" charset="0"/>
                <a:cs typeface="Times New Roman" pitchFamily="18" charset="0"/>
              </a:rPr>
              <a:t>«Единственный выживший»  (1997)</a:t>
            </a: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292080" y="5517232"/>
            <a:ext cx="2952328" cy="1152128"/>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400" dirty="0" smtClean="0">
              <a:solidFill>
                <a:schemeClr val="tx1"/>
              </a:solidFill>
              <a:latin typeface="Times New Roman" pitchFamily="18" charset="0"/>
              <a:cs typeface="Times New Roman" pitchFamily="18" charset="0"/>
            </a:endParaRPr>
          </a:p>
          <a:p>
            <a:r>
              <a:rPr lang="ru-RU" sz="1400" dirty="0" smtClean="0">
                <a:solidFill>
                  <a:schemeClr val="tx1"/>
                </a:solidFill>
                <a:latin typeface="Times New Roman" pitchFamily="18" charset="0"/>
                <a:cs typeface="Times New Roman" pitchFamily="18" charset="0"/>
              </a:rPr>
              <a:t>Кунц, Д. </a:t>
            </a:r>
          </a:p>
          <a:p>
            <a:r>
              <a:rPr lang="ru-RU" sz="1400" dirty="0" smtClean="0">
                <a:solidFill>
                  <a:schemeClr val="tx1"/>
                </a:solidFill>
                <a:latin typeface="Times New Roman" pitchFamily="18" charset="0"/>
                <a:cs typeface="Times New Roman" pitchFamily="18" charset="0"/>
              </a:rPr>
              <a:t>Единственный выживший / Дин Кунц. - Москва : </a:t>
            </a:r>
            <a:r>
              <a:rPr lang="ru-RU" sz="1400" dirty="0" err="1" smtClean="0">
                <a:solidFill>
                  <a:schemeClr val="tx1"/>
                </a:solidFill>
                <a:latin typeface="Times New Roman" pitchFamily="18" charset="0"/>
                <a:cs typeface="Times New Roman" pitchFamily="18" charset="0"/>
              </a:rPr>
              <a:t>Эксмо</a:t>
            </a:r>
            <a:r>
              <a:rPr lang="ru-RU" sz="1400" dirty="0" smtClean="0">
                <a:solidFill>
                  <a:schemeClr val="tx1"/>
                </a:solidFill>
                <a:latin typeface="Times New Roman" pitchFamily="18" charset="0"/>
                <a:cs typeface="Times New Roman" pitchFamily="18" charset="0"/>
              </a:rPr>
              <a:t>, 1997. - 422 с. - (Холодный огонь). </a:t>
            </a:r>
          </a:p>
          <a:p>
            <a:pPr algn="ct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10" dur="1000" fill="hold"/>
                                        <p:tgtEl>
                                          <p:spTgt spid="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
                                        </p:tgtEl>
                                      </p:cBhvr>
                                    </p:animEffect>
                                  </p:childTnLst>
                                </p:cTn>
                              </p:par>
                              <p:par>
                                <p:cTn id="15" presetID="48" presetClass="entr" presetSubtype="0" accel="5000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par>
                                <p:cTn id="21" presetID="23" presetClass="entr" presetSubtype="16"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8" name="Прямоугольник 7"/>
          <p:cNvSpPr/>
          <p:nvPr/>
        </p:nvSpPr>
        <p:spPr>
          <a:xfrm>
            <a:off x="400652" y="1700808"/>
            <a:ext cx="4320480" cy="4896544"/>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ru-RU" sz="1600" b="1" dirty="0" smtClean="0">
              <a:latin typeface="Times New Roman" pitchFamily="18" charset="0"/>
              <a:cs typeface="Times New Roman" pitchFamily="18" charset="0"/>
            </a:endParaRPr>
          </a:p>
          <a:p>
            <a:pPr algn="just"/>
            <a:endParaRPr lang="ru-RU" b="1" dirty="0" smtClean="0">
              <a:latin typeface="Times New Roman" pitchFamily="18" charset="0"/>
              <a:cs typeface="Times New Roman" pitchFamily="18" charset="0"/>
            </a:endParaRPr>
          </a:p>
          <a:p>
            <a:pPr algn="just"/>
            <a:r>
              <a:rPr lang="ru-RU" b="1" dirty="0" smtClean="0">
                <a:solidFill>
                  <a:schemeClr val="accent6">
                    <a:lumMod val="75000"/>
                  </a:schemeClr>
                </a:solidFill>
                <a:latin typeface="Times New Roman" pitchFamily="18" charset="0"/>
                <a:cs typeface="Times New Roman" pitchFamily="18" charset="0"/>
              </a:rPr>
              <a:t>Аннотация:</a:t>
            </a:r>
          </a:p>
          <a:p>
            <a:pPr algn="just"/>
            <a:r>
              <a:rPr lang="ru-RU" sz="1600" dirty="0" smtClean="0">
                <a:latin typeface="Times New Roman" pitchFamily="18" charset="0"/>
                <a:cs typeface="Times New Roman" pitchFamily="18" charset="0"/>
              </a:rPr>
              <a:t>эта наполненная ужасом ночь у маяка на берегу океана навсегда осталась в памяти </a:t>
            </a:r>
            <a:r>
              <a:rPr lang="ru-RU" sz="1600" dirty="0" err="1" smtClean="0">
                <a:latin typeface="Times New Roman" pitchFamily="18" charset="0"/>
                <a:cs typeface="Times New Roman" pitchFamily="18" charset="0"/>
              </a:rPr>
              <a:t>Эми</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Редуинг</a:t>
            </a:r>
            <a:r>
              <a:rPr lang="ru-RU" sz="1600" dirty="0" smtClean="0">
                <a:latin typeface="Times New Roman" pitchFamily="18" charset="0"/>
                <a:cs typeface="Times New Roman" pitchFamily="18" charset="0"/>
              </a:rPr>
              <a:t>. Ночь, когда маяк из символа надежды и спасения превратился в символ убийства, измены и лжи. Ее сердце сумело справиться с трагедией и вновь дарить радость людям, но рядом с ее миром, где главным чувством была любовь, продолжает существовать вселенная злобы и ненависти; </a:t>
            </a:r>
          </a:p>
          <a:p>
            <a:pPr algn="just"/>
            <a:endParaRPr lang="ru-RU" sz="1600" dirty="0" smtClean="0">
              <a:latin typeface="Times New Roman" pitchFamily="18" charset="0"/>
              <a:cs typeface="Times New Roman" pitchFamily="18" charset="0"/>
            </a:endParaRPr>
          </a:p>
          <a:p>
            <a:pPr algn="just"/>
            <a:endParaRPr lang="ru-RU" sz="1600" dirty="0" smtClean="0">
              <a:solidFill>
                <a:schemeClr val="bg1"/>
              </a:solidFill>
              <a:latin typeface="Times New Roman" pitchFamily="18" charset="0"/>
              <a:cs typeface="Times New Roman" pitchFamily="18" charset="0"/>
            </a:endParaRPr>
          </a:p>
          <a:p>
            <a:pPr lvl="0" algn="just"/>
            <a:r>
              <a:rPr lang="ru-RU" b="1" dirty="0" smtClean="0">
                <a:solidFill>
                  <a:schemeClr val="accent6">
                    <a:lumMod val="75000"/>
                  </a:schemeClr>
                </a:solidFill>
                <a:latin typeface="Times New Roman" pitchFamily="18" charset="0"/>
                <a:cs typeface="Times New Roman" pitchFamily="18" charset="0"/>
              </a:rPr>
              <a:t>Почему стоит прочитать роман:</a:t>
            </a:r>
          </a:p>
          <a:p>
            <a:pPr lvl="0" algn="just"/>
            <a:r>
              <a:rPr lang="ru-RU" sz="1600" dirty="0" smtClean="0">
                <a:latin typeface="Times New Roman" pitchFamily="18" charset="0"/>
                <a:cs typeface="Times New Roman" pitchFamily="18" charset="0"/>
              </a:rPr>
              <a:t>книга учит смотреть на вещи внимательнее, с нескольких сторон, изучая все грани такого простого, на первый взгляд, жизненного действа </a:t>
            </a:r>
            <a:endParaRPr lang="ru-RU" sz="1600" b="1" dirty="0" smtClean="0">
              <a:solidFill>
                <a:schemeClr val="bg1"/>
              </a:solidFill>
              <a:latin typeface="Times New Roman" pitchFamily="18" charset="0"/>
              <a:cs typeface="Times New Roman" pitchFamily="18" charset="0"/>
            </a:endParaRPr>
          </a:p>
          <a:p>
            <a:pPr lvl="0" algn="just"/>
            <a:r>
              <a:rPr lang="ru-RU" sz="1600" b="1" dirty="0" smtClean="0">
                <a:solidFill>
                  <a:schemeClr val="bg1"/>
                </a:solidFill>
                <a:latin typeface="Times New Roman" pitchFamily="18" charset="0"/>
                <a:cs typeface="Times New Roman" pitchFamily="18" charset="0"/>
              </a:rPr>
              <a:t> </a:t>
            </a:r>
            <a:r>
              <a:rPr lang="ru-RU" sz="1400" dirty="0" smtClean="0"/>
              <a:t/>
            </a:r>
            <a:br>
              <a:rPr lang="ru-RU" sz="1400" dirty="0" smtClean="0"/>
            </a:br>
            <a:r>
              <a:rPr lang="ru-RU" sz="1400" dirty="0" smtClean="0"/>
              <a:t/>
            </a:r>
            <a:br>
              <a:rPr lang="ru-RU" sz="1400" dirty="0" smtClean="0"/>
            </a:br>
            <a:endParaRPr lang="ru-RU" sz="1400" i="1" dirty="0" smtClean="0">
              <a:solidFill>
                <a:schemeClr val="bg1"/>
              </a:solidFill>
              <a:latin typeface="Times New Roman" pitchFamily="18" charset="0"/>
              <a:cs typeface="Times New Roman" pitchFamily="18" charset="0"/>
            </a:endParaRPr>
          </a:p>
          <a:p>
            <a:pPr lvl="0"/>
            <a:endParaRPr lang="ru-RU" sz="1400" i="1" dirty="0">
              <a:solidFill>
                <a:schemeClr val="bg1"/>
              </a:solidFill>
              <a:latin typeface="Times New Roman" pitchFamily="18" charset="0"/>
              <a:cs typeface="Times New Roman" pitchFamily="18" charset="0"/>
            </a:endParaRPr>
          </a:p>
        </p:txBody>
      </p:sp>
      <p:pic>
        <p:nvPicPr>
          <p:cNvPr id="7" name="Рисунок 6" descr="kunts-d-samyj-temnyj-vecher-v-godu.jpg"/>
          <p:cNvPicPr>
            <a:picLocks noChangeAspect="1"/>
          </p:cNvPicPr>
          <p:nvPr/>
        </p:nvPicPr>
        <p:blipFill>
          <a:blip r:embed="rId3" cstate="print"/>
          <a:stretch>
            <a:fillRect/>
          </a:stretch>
        </p:blipFill>
        <p:spPr>
          <a:xfrm>
            <a:off x="5868144" y="1988840"/>
            <a:ext cx="2088232" cy="3286125"/>
          </a:xfrm>
          <a:prstGeom prst="rect">
            <a:avLst/>
          </a:prstGeom>
          <a:solidFill>
            <a:srgbClr val="FFFFFF">
              <a:shade val="85000"/>
            </a:srgbClr>
          </a:solidFill>
          <a:ln w="190500" cap="rnd">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
        <p:nvSpPr>
          <p:cNvPr id="9" name="Скругленный прямоугольник 8"/>
          <p:cNvSpPr/>
          <p:nvPr/>
        </p:nvSpPr>
        <p:spPr>
          <a:xfrm>
            <a:off x="389077" y="260648"/>
            <a:ext cx="8424936" cy="1080120"/>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Книги юбиляры  Дина Кунца в 2017 году </a:t>
            </a:r>
          </a:p>
          <a:p>
            <a:pPr lvl="0" algn="ctr"/>
            <a:r>
              <a:rPr lang="ru-RU" sz="2400" dirty="0" smtClean="0">
                <a:solidFill>
                  <a:srgbClr val="FFFF00"/>
                </a:solidFill>
                <a:latin typeface="Times New Roman" pitchFamily="18" charset="0"/>
                <a:cs typeface="Times New Roman" pitchFamily="18" charset="0"/>
              </a:rPr>
              <a:t>«Самый тёмный вечер в году» </a:t>
            </a:r>
            <a:r>
              <a:rPr lang="en-US" sz="2400" dirty="0" smtClean="0">
                <a:solidFill>
                  <a:srgbClr val="FFFF00"/>
                </a:solidFill>
                <a:latin typeface="Times New Roman" pitchFamily="18" charset="0"/>
                <a:cs typeface="Times New Roman" pitchFamily="18" charset="0"/>
              </a:rPr>
              <a:t>(2007)</a:t>
            </a:r>
            <a:endParaRPr lang="ru-RU" sz="24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
        <p:nvSpPr>
          <p:cNvPr id="6" name="Прямоугольник 5"/>
          <p:cNvSpPr/>
          <p:nvPr/>
        </p:nvSpPr>
        <p:spPr>
          <a:xfrm>
            <a:off x="5364088" y="5647115"/>
            <a:ext cx="3096344" cy="936104"/>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400" dirty="0" smtClean="0">
              <a:solidFill>
                <a:schemeClr val="tx1"/>
              </a:solidFill>
              <a:latin typeface="Times New Roman" pitchFamily="18" charset="0"/>
              <a:cs typeface="Times New Roman" pitchFamily="18" charset="0"/>
            </a:endParaRPr>
          </a:p>
          <a:p>
            <a:r>
              <a:rPr lang="ru-RU" sz="1400" dirty="0" smtClean="0">
                <a:solidFill>
                  <a:schemeClr val="tx1"/>
                </a:solidFill>
                <a:latin typeface="Times New Roman" pitchFamily="18" charset="0"/>
                <a:cs typeface="Times New Roman" pitchFamily="18" charset="0"/>
              </a:rPr>
              <a:t>Кунц, Д. </a:t>
            </a:r>
          </a:p>
          <a:p>
            <a:r>
              <a:rPr lang="ru-RU" sz="1400" dirty="0" smtClean="0">
                <a:solidFill>
                  <a:schemeClr val="tx1"/>
                </a:solidFill>
                <a:latin typeface="Times New Roman" pitchFamily="18" charset="0"/>
                <a:cs typeface="Times New Roman" pitchFamily="18" charset="0"/>
              </a:rPr>
              <a:t>Самый темный вечер в году / Дин Кунц. - Москва : </a:t>
            </a:r>
            <a:r>
              <a:rPr lang="ru-RU" sz="1400" dirty="0" err="1" smtClean="0">
                <a:solidFill>
                  <a:schemeClr val="tx1"/>
                </a:solidFill>
                <a:latin typeface="Times New Roman" pitchFamily="18" charset="0"/>
                <a:cs typeface="Times New Roman" pitchFamily="18" charset="0"/>
              </a:rPr>
              <a:t>Эксмо</a:t>
            </a:r>
            <a:r>
              <a:rPr lang="ru-RU" sz="1400" dirty="0" smtClean="0">
                <a:solidFill>
                  <a:schemeClr val="tx1"/>
                </a:solidFill>
                <a:latin typeface="Times New Roman" pitchFamily="18" charset="0"/>
                <a:cs typeface="Times New Roman" pitchFamily="18" charset="0"/>
              </a:rPr>
              <a:t>, 2008. - 344 с.  </a:t>
            </a:r>
          </a:p>
          <a:p>
            <a:pPr algn="ct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par>
                                <p:cTn id="15" presetID="48" presetClass="entr" presetSubtype="0" accel="5000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par>
                                <p:cTn id="21" presetID="23" presetClass="entr" presetSubtype="16"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7" name="Прямоугольник 6"/>
          <p:cNvSpPr/>
          <p:nvPr/>
        </p:nvSpPr>
        <p:spPr>
          <a:xfrm>
            <a:off x="386519" y="1052736"/>
            <a:ext cx="2889337" cy="5616624"/>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Видение (1977)</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Дом ужасов (1980)</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Голос ночи</a:t>
            </a:r>
            <a:r>
              <a:rPr lang="en-US" sz="1200" dirty="0" smtClean="0">
                <a:solidFill>
                  <a:srgbClr val="FFC000"/>
                </a:solidFill>
                <a:latin typeface="Times New Roman" pitchFamily="18" charset="0"/>
                <a:cs typeface="Times New Roman" pitchFamily="18" charset="0"/>
              </a:rPr>
              <a:t> (1980)</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Глаза тьмы</a:t>
            </a:r>
            <a:r>
              <a:rPr lang="en-US" sz="1200" dirty="0" smtClean="0">
                <a:solidFill>
                  <a:srgbClr val="FFC000"/>
                </a:solidFill>
                <a:latin typeface="Times New Roman" pitchFamily="18" charset="0"/>
                <a:cs typeface="Times New Roman" pitchFamily="18" charset="0"/>
              </a:rPr>
              <a:t> (1981)</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Маска (1981)</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Дом грома</a:t>
            </a:r>
            <a:r>
              <a:rPr lang="en-US" sz="1200" dirty="0" smtClean="0">
                <a:solidFill>
                  <a:srgbClr val="FFC000"/>
                </a:solidFill>
                <a:latin typeface="Times New Roman" pitchFamily="18" charset="0"/>
                <a:cs typeface="Times New Roman" pitchFamily="18" charset="0"/>
              </a:rPr>
              <a:t> (1982)</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Фантомы (1983)</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Сошествие тьмы (1984)</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Сумерки (1984)</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Дверь в декабрь</a:t>
            </a:r>
            <a:r>
              <a:rPr lang="en-US" sz="1200" dirty="0" smtClean="0">
                <a:solidFill>
                  <a:srgbClr val="FFC000"/>
                </a:solidFill>
                <a:latin typeface="Times New Roman" pitchFamily="18" charset="0"/>
                <a:cs typeface="Times New Roman" pitchFamily="18" charset="0"/>
              </a:rPr>
              <a:t> (1985)</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Незнакомцы (1986)</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Призрачные огни (1987)</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Ангелы-хранители (1987)</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Молния (1988)</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Полночь (1989)</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Нехорошее место</a:t>
            </a:r>
            <a:r>
              <a:rPr lang="en-US" sz="1200" dirty="0" smtClean="0">
                <a:solidFill>
                  <a:srgbClr val="FFC000"/>
                </a:solidFill>
                <a:latin typeface="Times New Roman" pitchFamily="18" charset="0"/>
                <a:cs typeface="Times New Roman" pitchFamily="18" charset="0"/>
              </a:rPr>
              <a:t> (1990)</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Холодный огонь (1991)</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Логово (1992)</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Слёзы дракона (1993)</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Мистер Убийца (1993)</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Зимняя луна (1994)</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Неведомые дороги (1995)</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Единственный выживший (1997)</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Тик-так (1997)</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До рая подать рукой</a:t>
            </a:r>
            <a:r>
              <a:rPr lang="en-US" sz="1200" dirty="0" smtClean="0">
                <a:solidFill>
                  <a:srgbClr val="FFC000"/>
                </a:solidFill>
                <a:latin typeface="Times New Roman" pitchFamily="18" charset="0"/>
                <a:cs typeface="Times New Roman" pitchFamily="18" charset="0"/>
              </a:rPr>
              <a:t> (2001)</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При свете луны</a:t>
            </a:r>
            <a:r>
              <a:rPr lang="en-US" sz="1200" dirty="0" smtClean="0">
                <a:solidFill>
                  <a:srgbClr val="FFC000"/>
                </a:solidFill>
                <a:latin typeface="Times New Roman" pitchFamily="18" charset="0"/>
                <a:cs typeface="Times New Roman" pitchFamily="18" charset="0"/>
              </a:rPr>
              <a:t> (2002)</a:t>
            </a:r>
            <a:endParaRPr lang="ru-RU" sz="1200" dirty="0" smtClean="0">
              <a:solidFill>
                <a:srgbClr val="FFC000"/>
              </a:solidFill>
              <a:latin typeface="Times New Roman" pitchFamily="18" charset="0"/>
              <a:cs typeface="Times New Roman" pitchFamily="18" charset="0"/>
            </a:endParaRP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Вторжение (2004)</a:t>
            </a:r>
          </a:p>
          <a:p>
            <a:pPr marL="228600" lvl="0" indent="-228600">
              <a:buFont typeface="+mj-lt"/>
              <a:buAutoNum type="arabicPeriod"/>
            </a:pPr>
            <a:r>
              <a:rPr lang="ru-RU" sz="1200" dirty="0" smtClean="0">
                <a:solidFill>
                  <a:srgbClr val="FFC000"/>
                </a:solidFill>
                <a:latin typeface="Times New Roman" pitchFamily="18" charset="0"/>
                <a:cs typeface="Times New Roman" pitchFamily="18" charset="0"/>
              </a:rPr>
              <a:t>Самый тёмный вечер в году</a:t>
            </a:r>
            <a:r>
              <a:rPr lang="en-US" sz="1200" dirty="0" smtClean="0">
                <a:solidFill>
                  <a:srgbClr val="FFC000"/>
                </a:solidFill>
                <a:latin typeface="Times New Roman" pitchFamily="18" charset="0"/>
                <a:cs typeface="Times New Roman" pitchFamily="18" charset="0"/>
              </a:rPr>
              <a:t> (2007)</a:t>
            </a:r>
            <a:endParaRPr lang="ru-RU" sz="1200" dirty="0" smtClean="0">
              <a:solidFill>
                <a:srgbClr val="FFC000"/>
              </a:solidFill>
              <a:latin typeface="Times New Roman" pitchFamily="18" charset="0"/>
              <a:cs typeface="Times New Roman" pitchFamily="18" charset="0"/>
            </a:endParaRPr>
          </a:p>
          <a:p>
            <a:pPr algn="just"/>
            <a:endParaRPr lang="ru-RU" sz="800" i="1" dirty="0">
              <a:solidFill>
                <a:srgbClr val="FFC000"/>
              </a:solidFill>
              <a:latin typeface="Times New Roman" pitchFamily="18" charset="0"/>
              <a:cs typeface="Times New Roman" pitchFamily="18" charset="0"/>
            </a:endParaRPr>
          </a:p>
        </p:txBody>
      </p:sp>
      <p:sp>
        <p:nvSpPr>
          <p:cNvPr id="9" name="Скругленный прямоугольник 8"/>
          <p:cNvSpPr/>
          <p:nvPr/>
        </p:nvSpPr>
        <p:spPr>
          <a:xfrm>
            <a:off x="38651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Лучшие книги Дина Кунца</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pic>
        <p:nvPicPr>
          <p:cNvPr id="10" name="Рисунок 9" descr="34881398.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36096" y="1988840"/>
            <a:ext cx="1122124" cy="1800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1" name="Рисунок 10" descr="04426155.cover_120.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55976" y="1052736"/>
            <a:ext cx="1123840" cy="165618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2" name="Рисунок 11" descr="polnoch-kunts-din-7519-small.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668344" y="1700808"/>
            <a:ext cx="1152128" cy="189123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3" name="Рисунок 12" descr="04426175.cover.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516216" y="1052736"/>
            <a:ext cx="1152128" cy="166114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8" name="Рисунок 7" descr="40313.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347864" y="1772816"/>
            <a:ext cx="1090342" cy="1728192"/>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4" name="Прямоугольник 13"/>
          <p:cNvSpPr/>
          <p:nvPr/>
        </p:nvSpPr>
        <p:spPr>
          <a:xfrm>
            <a:off x="3491880" y="3861048"/>
            <a:ext cx="5256584" cy="2808312"/>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r>
              <a:rPr lang="ru-RU" sz="1100" dirty="0" smtClean="0">
                <a:solidFill>
                  <a:schemeClr val="tx1"/>
                </a:solidFill>
                <a:latin typeface="Times New Roman" pitchFamily="18" charset="0"/>
                <a:cs typeface="Times New Roman" pitchFamily="18" charset="0"/>
              </a:rPr>
              <a:t>Кунц, Д. </a:t>
            </a:r>
          </a:p>
          <a:p>
            <a:r>
              <a:rPr lang="ru-RU" sz="1100" dirty="0" err="1" smtClean="0">
                <a:solidFill>
                  <a:schemeClr val="tx1"/>
                </a:solidFill>
                <a:latin typeface="Times New Roman" pitchFamily="18" charset="0"/>
                <a:cs typeface="Times New Roman" pitchFamily="18" charset="0"/>
              </a:rPr>
              <a:t>Тик-Так</a:t>
            </a:r>
            <a:r>
              <a:rPr lang="ru-RU" sz="1100" dirty="0" smtClean="0">
                <a:solidFill>
                  <a:schemeClr val="tx1"/>
                </a:solidFill>
                <a:latin typeface="Times New Roman" pitchFamily="18" charset="0"/>
                <a:cs typeface="Times New Roman" pitchFamily="18" charset="0"/>
              </a:rPr>
              <a:t>: [роман] / Дин Кунц ; пер. с англ. В. Гришечкина. - Москва : </a:t>
            </a:r>
            <a:r>
              <a:rPr lang="ru-RU" sz="1100" dirty="0" err="1" smtClean="0">
                <a:solidFill>
                  <a:schemeClr val="tx1"/>
                </a:solidFill>
                <a:latin typeface="Times New Roman" pitchFamily="18" charset="0"/>
                <a:cs typeface="Times New Roman" pitchFamily="18" charset="0"/>
              </a:rPr>
              <a:t>Эксмо</a:t>
            </a:r>
            <a:r>
              <a:rPr lang="ru-RU" sz="1100" dirty="0" smtClean="0">
                <a:solidFill>
                  <a:schemeClr val="tx1"/>
                </a:solidFill>
                <a:latin typeface="Times New Roman" pitchFamily="18" charset="0"/>
                <a:cs typeface="Times New Roman" pitchFamily="18" charset="0"/>
              </a:rPr>
              <a:t>, 2005. - 411 с. - (Коллекция ЭКСМО).</a:t>
            </a:r>
          </a:p>
          <a:p>
            <a:endParaRPr lang="ru-RU" sz="1100" dirty="0" smtClean="0">
              <a:solidFill>
                <a:schemeClr val="tx1"/>
              </a:solidFill>
              <a:latin typeface="Times New Roman" pitchFamily="18" charset="0"/>
              <a:cs typeface="Times New Roman" pitchFamily="18" charset="0"/>
            </a:endParaRPr>
          </a:p>
          <a:p>
            <a:r>
              <a:rPr lang="ru-RU" sz="1100" dirty="0" smtClean="0">
                <a:solidFill>
                  <a:schemeClr val="tx1"/>
                </a:solidFill>
                <a:latin typeface="Times New Roman" pitchFamily="18" charset="0"/>
                <a:cs typeface="Times New Roman" pitchFamily="18" charset="0"/>
              </a:rPr>
              <a:t>Кунц, Д. </a:t>
            </a:r>
          </a:p>
          <a:p>
            <a:r>
              <a:rPr lang="ru-RU" sz="1100" dirty="0" smtClean="0">
                <a:solidFill>
                  <a:schemeClr val="tx1"/>
                </a:solidFill>
                <a:latin typeface="Times New Roman" pitchFamily="18" charset="0"/>
                <a:cs typeface="Times New Roman" pitchFamily="18" charset="0"/>
              </a:rPr>
              <a:t>До рая подать рукой : [роман] / Дин Кунц ; [пер. с англ. В. Вебера]. - Москва : </a:t>
            </a:r>
            <a:r>
              <a:rPr lang="ru-RU" sz="1100" dirty="0" err="1" smtClean="0">
                <a:solidFill>
                  <a:schemeClr val="tx1"/>
                </a:solidFill>
                <a:latin typeface="Times New Roman" pitchFamily="18" charset="0"/>
                <a:cs typeface="Times New Roman" pitchFamily="18" charset="0"/>
              </a:rPr>
              <a:t>Эксмо</a:t>
            </a:r>
            <a:r>
              <a:rPr lang="ru-RU" sz="1100" dirty="0" smtClean="0">
                <a:solidFill>
                  <a:schemeClr val="tx1"/>
                </a:solidFill>
                <a:latin typeface="Times New Roman" pitchFamily="18" charset="0"/>
                <a:cs typeface="Times New Roman" pitchFamily="18" charset="0"/>
              </a:rPr>
              <a:t>, 2002. - 572 с. - (</a:t>
            </a:r>
            <a:r>
              <a:rPr lang="ru-RU" sz="1100" dirty="0" err="1" smtClean="0">
                <a:solidFill>
                  <a:schemeClr val="tx1"/>
                </a:solidFill>
                <a:latin typeface="Times New Roman" pitchFamily="18" charset="0"/>
                <a:cs typeface="Times New Roman" pitchFamily="18" charset="0"/>
              </a:rPr>
              <a:t>Persona</a:t>
            </a:r>
            <a:r>
              <a:rPr lang="ru-RU" sz="1100" dirty="0" smtClean="0">
                <a:solidFill>
                  <a:schemeClr val="tx1"/>
                </a:solidFill>
                <a:latin typeface="Times New Roman" pitchFamily="18" charset="0"/>
                <a:cs typeface="Times New Roman" pitchFamily="18" charset="0"/>
              </a:rPr>
              <a:t> </a:t>
            </a:r>
            <a:r>
              <a:rPr lang="ru-RU" sz="1100" dirty="0" err="1" smtClean="0">
                <a:solidFill>
                  <a:schemeClr val="tx1"/>
                </a:solidFill>
                <a:latin typeface="Times New Roman" pitchFamily="18" charset="0"/>
                <a:cs typeface="Times New Roman" pitchFamily="18" charset="0"/>
              </a:rPr>
              <a:t>grata</a:t>
            </a:r>
            <a:r>
              <a:rPr lang="ru-RU" sz="1100" dirty="0" smtClean="0">
                <a:solidFill>
                  <a:schemeClr val="tx1"/>
                </a:solidFill>
                <a:latin typeface="Times New Roman" pitchFamily="18" charset="0"/>
                <a:cs typeface="Times New Roman" pitchFamily="18" charset="0"/>
              </a:rPr>
              <a:t>). </a:t>
            </a:r>
          </a:p>
          <a:p>
            <a:endParaRPr lang="ru-RU" sz="1100" i="1" dirty="0" smtClean="0">
              <a:solidFill>
                <a:schemeClr val="tx1"/>
              </a:solidFill>
              <a:latin typeface="Times New Roman" pitchFamily="18" charset="0"/>
              <a:cs typeface="Times New Roman" pitchFamily="18" charset="0"/>
            </a:endParaRPr>
          </a:p>
          <a:p>
            <a:r>
              <a:rPr lang="ru-RU" sz="1100" dirty="0" smtClean="0">
                <a:solidFill>
                  <a:schemeClr val="tx1"/>
                </a:solidFill>
                <a:latin typeface="Times New Roman" pitchFamily="18" charset="0"/>
                <a:cs typeface="Times New Roman" pitchFamily="18" charset="0"/>
              </a:rPr>
              <a:t>Кунц, Д. </a:t>
            </a:r>
          </a:p>
          <a:p>
            <a:r>
              <a:rPr lang="ru-RU" sz="1100" dirty="0" smtClean="0">
                <a:solidFill>
                  <a:schemeClr val="tx1"/>
                </a:solidFill>
                <a:latin typeface="Times New Roman" pitchFamily="18" charset="0"/>
                <a:cs typeface="Times New Roman" pitchFamily="18" charset="0"/>
              </a:rPr>
              <a:t>Дом ужасов / Дин Кунц ; пер. с англ. В.А. Вебера. - Москва : </a:t>
            </a:r>
            <a:r>
              <a:rPr lang="ru-RU" sz="1100" dirty="0" err="1" smtClean="0">
                <a:solidFill>
                  <a:schemeClr val="tx1"/>
                </a:solidFill>
                <a:latin typeface="Times New Roman" pitchFamily="18" charset="0"/>
                <a:cs typeface="Times New Roman" pitchFamily="18" charset="0"/>
              </a:rPr>
              <a:t>Эксмо</a:t>
            </a:r>
            <a:r>
              <a:rPr lang="ru-RU" sz="1100" dirty="0" smtClean="0">
                <a:solidFill>
                  <a:schemeClr val="tx1"/>
                </a:solidFill>
                <a:latin typeface="Times New Roman" pitchFamily="18" charset="0"/>
                <a:cs typeface="Times New Roman" pitchFamily="18" charset="0"/>
              </a:rPr>
              <a:t>, 2007. - 314 с. : ил. - (Дин Кунц. Коллекция). </a:t>
            </a:r>
          </a:p>
          <a:p>
            <a:endParaRPr lang="ru-RU" sz="1100" dirty="0" smtClean="0">
              <a:solidFill>
                <a:schemeClr val="tx1"/>
              </a:solidFill>
              <a:latin typeface="Times New Roman" pitchFamily="18" charset="0"/>
              <a:cs typeface="Times New Roman" pitchFamily="18" charset="0"/>
            </a:endParaRPr>
          </a:p>
          <a:p>
            <a:r>
              <a:rPr lang="ru-RU" sz="1100" dirty="0" smtClean="0">
                <a:solidFill>
                  <a:schemeClr val="tx1"/>
                </a:solidFill>
                <a:latin typeface="Times New Roman" pitchFamily="18" charset="0"/>
                <a:cs typeface="Times New Roman" pitchFamily="18" charset="0"/>
              </a:rPr>
              <a:t>Кунц, Д. </a:t>
            </a:r>
          </a:p>
          <a:p>
            <a:r>
              <a:rPr lang="ru-RU" sz="1100" dirty="0" smtClean="0">
                <a:solidFill>
                  <a:schemeClr val="tx1"/>
                </a:solidFill>
                <a:latin typeface="Times New Roman" pitchFamily="18" charset="0"/>
                <a:cs typeface="Times New Roman" pitchFamily="18" charset="0"/>
              </a:rPr>
              <a:t>Видение / Дин Кунц. - Москва : </a:t>
            </a:r>
            <a:r>
              <a:rPr lang="ru-RU" sz="1100" dirty="0" err="1" smtClean="0">
                <a:solidFill>
                  <a:schemeClr val="tx1"/>
                </a:solidFill>
                <a:latin typeface="Times New Roman" pitchFamily="18" charset="0"/>
                <a:cs typeface="Times New Roman" pitchFamily="18" charset="0"/>
              </a:rPr>
              <a:t>Эксмо</a:t>
            </a:r>
            <a:r>
              <a:rPr lang="ru-RU" sz="1100" dirty="0" smtClean="0">
                <a:solidFill>
                  <a:schemeClr val="tx1"/>
                </a:solidFill>
                <a:latin typeface="Times New Roman" pitchFamily="18" charset="0"/>
                <a:cs typeface="Times New Roman" pitchFamily="18" charset="0"/>
              </a:rPr>
              <a:t>, 2007. - 313 с. : ил. - (Дин Кунц. Коллекция). </a:t>
            </a:r>
          </a:p>
          <a:p>
            <a:endParaRPr lang="ru-RU" sz="1100" dirty="0" smtClean="0">
              <a:solidFill>
                <a:schemeClr val="tx1"/>
              </a:solidFill>
              <a:latin typeface="Times New Roman" pitchFamily="18" charset="0"/>
              <a:cs typeface="Times New Roman" pitchFamily="18" charset="0"/>
            </a:endParaRPr>
          </a:p>
          <a:p>
            <a:r>
              <a:rPr lang="ru-RU" sz="1100" dirty="0" smtClean="0">
                <a:solidFill>
                  <a:schemeClr val="tx1"/>
                </a:solidFill>
                <a:latin typeface="Times New Roman" pitchFamily="18" charset="0"/>
                <a:cs typeface="Times New Roman" pitchFamily="18" charset="0"/>
              </a:rPr>
              <a:t>Кунц, Д. </a:t>
            </a:r>
          </a:p>
          <a:p>
            <a:r>
              <a:rPr lang="ru-RU" sz="1100" dirty="0" smtClean="0">
                <a:solidFill>
                  <a:schemeClr val="tx1"/>
                </a:solidFill>
                <a:latin typeface="Times New Roman" pitchFamily="18" charset="0"/>
                <a:cs typeface="Times New Roman" pitchFamily="18" charset="0"/>
              </a:rPr>
              <a:t>Полночь / Дин Кунц. - Киев : Оберег, 1993. - 559 с. - (Триллер. Ужас). </a:t>
            </a:r>
            <a:endParaRPr lang="ru-RU" sz="1100" i="1"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i="1"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i="1" dirty="0" smtClean="0">
              <a:solidFill>
                <a:schemeClr val="tx1"/>
              </a:solidFill>
              <a:latin typeface="Times New Roman" pitchFamily="18" charset="0"/>
              <a:cs typeface="Times New Roman" pitchFamily="18" charset="0"/>
            </a:endParaRPr>
          </a:p>
          <a:p>
            <a:endParaRPr lang="ru-RU" sz="10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13" presetID="15"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8"/>
                                        </p:tgtEl>
                                        <p:attrNameLst>
                                          <p:attrName>ppt_y</p:attrName>
                                        </p:attrNameLst>
                                      </p:cBhvr>
                                      <p:tavLst>
                                        <p:tav tm="0" fmla="#ppt_y+(sin(-2*pi*(1-$))*-#ppt_x+cos(-2*pi*(1-$))*(1-#ppt_y))*(1-$)">
                                          <p:val>
                                            <p:fltVal val="0"/>
                                          </p:val>
                                        </p:tav>
                                        <p:tav tm="100000">
                                          <p:val>
                                            <p:fltVal val="1"/>
                                          </p:val>
                                        </p:tav>
                                      </p:tavLst>
                                    </p:anim>
                                  </p:childTnLst>
                                </p:cTn>
                              </p:par>
                              <p:par>
                                <p:cTn id="19" presetID="15"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fltVal val="0"/>
                                          </p:val>
                                        </p:tav>
                                        <p:tav tm="100000">
                                          <p:val>
                                            <p:strVal val="#ppt_w"/>
                                          </p:val>
                                        </p:tav>
                                      </p:tavLst>
                                    </p:anim>
                                    <p:anim calcmode="lin" valueType="num">
                                      <p:cBhvr>
                                        <p:cTn id="22" dur="1000" fill="hold"/>
                                        <p:tgtEl>
                                          <p:spTgt spid="10"/>
                                        </p:tgtEl>
                                        <p:attrNameLst>
                                          <p:attrName>ppt_h</p:attrName>
                                        </p:attrNameLst>
                                      </p:cBhvr>
                                      <p:tavLst>
                                        <p:tav tm="0">
                                          <p:val>
                                            <p:fltVal val="0"/>
                                          </p:val>
                                        </p:tav>
                                        <p:tav tm="100000">
                                          <p:val>
                                            <p:strVal val="#ppt_h"/>
                                          </p:val>
                                        </p:tav>
                                      </p:tavLst>
                                    </p:anim>
                                    <p:anim calcmode="lin" valueType="num">
                                      <p:cBhvr>
                                        <p:cTn id="23"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0"/>
                                        </p:tgtEl>
                                        <p:attrNameLst>
                                          <p:attrName>ppt_y</p:attrName>
                                        </p:attrNameLst>
                                      </p:cBhvr>
                                      <p:tavLst>
                                        <p:tav tm="0" fmla="#ppt_y+(sin(-2*pi*(1-$))*-#ppt_x+cos(-2*pi*(1-$))*(1-#ppt_y))*(1-$)">
                                          <p:val>
                                            <p:fltVal val="0"/>
                                          </p:val>
                                        </p:tav>
                                        <p:tav tm="100000">
                                          <p:val>
                                            <p:fltVal val="1"/>
                                          </p:val>
                                        </p:tav>
                                      </p:tavLst>
                                    </p:anim>
                                  </p:childTnLst>
                                </p:cTn>
                              </p:par>
                              <p:par>
                                <p:cTn id="25" presetID="15"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1000" fill="hold"/>
                                        <p:tgtEl>
                                          <p:spTgt spid="13"/>
                                        </p:tgtEl>
                                        <p:attrNameLst>
                                          <p:attrName>ppt_w</p:attrName>
                                        </p:attrNameLst>
                                      </p:cBhvr>
                                      <p:tavLst>
                                        <p:tav tm="0">
                                          <p:val>
                                            <p:fltVal val="0"/>
                                          </p:val>
                                        </p:tav>
                                        <p:tav tm="100000">
                                          <p:val>
                                            <p:strVal val="#ppt_w"/>
                                          </p:val>
                                        </p:tav>
                                      </p:tavLst>
                                    </p:anim>
                                    <p:anim calcmode="lin" valueType="num">
                                      <p:cBhvr>
                                        <p:cTn id="28" dur="1000" fill="hold"/>
                                        <p:tgtEl>
                                          <p:spTgt spid="13"/>
                                        </p:tgtEl>
                                        <p:attrNameLst>
                                          <p:attrName>ppt_h</p:attrName>
                                        </p:attrNameLst>
                                      </p:cBhvr>
                                      <p:tavLst>
                                        <p:tav tm="0">
                                          <p:val>
                                            <p:fltVal val="0"/>
                                          </p:val>
                                        </p:tav>
                                        <p:tav tm="100000">
                                          <p:val>
                                            <p:strVal val="#ppt_h"/>
                                          </p:val>
                                        </p:tav>
                                      </p:tavLst>
                                    </p:anim>
                                    <p:anim calcmode="lin" valueType="num">
                                      <p:cBhvr>
                                        <p:cTn id="29"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3"/>
                                        </p:tgtEl>
                                        <p:attrNameLst>
                                          <p:attrName>ppt_y</p:attrName>
                                        </p:attrNameLst>
                                      </p:cBhvr>
                                      <p:tavLst>
                                        <p:tav tm="0" fmla="#ppt_y+(sin(-2*pi*(1-$))*-#ppt_x+cos(-2*pi*(1-$))*(1-#ppt_y))*(1-$)">
                                          <p:val>
                                            <p:fltVal val="0"/>
                                          </p:val>
                                        </p:tav>
                                        <p:tav tm="100000">
                                          <p:val>
                                            <p:fltVal val="1"/>
                                          </p:val>
                                        </p:tav>
                                      </p:tavLst>
                                    </p:anim>
                                  </p:childTnLst>
                                </p:cTn>
                              </p:par>
                              <p:par>
                                <p:cTn id="31" presetID="15"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ppt_w</p:attrName>
                                        </p:attrNameLst>
                                      </p:cBhvr>
                                      <p:tavLst>
                                        <p:tav tm="0">
                                          <p:val>
                                            <p:fltVal val="0"/>
                                          </p:val>
                                        </p:tav>
                                        <p:tav tm="100000">
                                          <p:val>
                                            <p:strVal val="#ppt_w"/>
                                          </p:val>
                                        </p:tav>
                                      </p:tavLst>
                                    </p:anim>
                                    <p:anim calcmode="lin" valueType="num">
                                      <p:cBhvr>
                                        <p:cTn id="34" dur="1000" fill="hold"/>
                                        <p:tgtEl>
                                          <p:spTgt spid="12"/>
                                        </p:tgtEl>
                                        <p:attrNameLst>
                                          <p:attrName>ppt_h</p:attrName>
                                        </p:attrNameLst>
                                      </p:cBhvr>
                                      <p:tavLst>
                                        <p:tav tm="0">
                                          <p:val>
                                            <p:fltVal val="0"/>
                                          </p:val>
                                        </p:tav>
                                        <p:tav tm="100000">
                                          <p:val>
                                            <p:strVal val="#ppt_h"/>
                                          </p:val>
                                        </p:tav>
                                      </p:tavLst>
                                    </p:anim>
                                    <p:anim calcmode="lin" valueType="num">
                                      <p:cBhvr>
                                        <p:cTn id="35"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12"/>
                                        </p:tgtEl>
                                        <p:attrNameLst>
                                          <p:attrName>ppt_y</p:attrName>
                                        </p:attrNameLst>
                                      </p:cBhvr>
                                      <p:tavLst>
                                        <p:tav tm="0" fmla="#ppt_y+(sin(-2*pi*(1-$))*-#ppt_x+cos(-2*pi*(1-$))*(1-#ppt_y))*(1-$)">
                                          <p:val>
                                            <p:fltVal val="0"/>
                                          </p:val>
                                        </p:tav>
                                        <p:tav tm="100000">
                                          <p:val>
                                            <p:fltVal val="1"/>
                                          </p:val>
                                        </p:tav>
                                      </p:tavLst>
                                    </p:anim>
                                  </p:childTnLst>
                                </p:cTn>
                              </p:par>
                              <p:par>
                                <p:cTn id="37" presetID="15" presetClass="entr" presetSubtype="0"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1000" fill="hold"/>
                                        <p:tgtEl>
                                          <p:spTgt spid="11"/>
                                        </p:tgtEl>
                                        <p:attrNameLst>
                                          <p:attrName>ppt_w</p:attrName>
                                        </p:attrNameLst>
                                      </p:cBhvr>
                                      <p:tavLst>
                                        <p:tav tm="0">
                                          <p:val>
                                            <p:fltVal val="0"/>
                                          </p:val>
                                        </p:tav>
                                        <p:tav tm="100000">
                                          <p:val>
                                            <p:strVal val="#ppt_w"/>
                                          </p:val>
                                        </p:tav>
                                      </p:tavLst>
                                    </p:anim>
                                    <p:anim calcmode="lin" valueType="num">
                                      <p:cBhvr>
                                        <p:cTn id="40" dur="1000" fill="hold"/>
                                        <p:tgtEl>
                                          <p:spTgt spid="11"/>
                                        </p:tgtEl>
                                        <p:attrNameLst>
                                          <p:attrName>ppt_h</p:attrName>
                                        </p:attrNameLst>
                                      </p:cBhvr>
                                      <p:tavLst>
                                        <p:tav tm="0">
                                          <p:val>
                                            <p:fltVal val="0"/>
                                          </p:val>
                                        </p:tav>
                                        <p:tav tm="100000">
                                          <p:val>
                                            <p:strVal val="#ppt_h"/>
                                          </p:val>
                                        </p:tav>
                                      </p:tavLst>
                                    </p:anim>
                                    <p:anim calcmode="lin" valueType="num">
                                      <p:cBhvr>
                                        <p:cTn id="41"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1"/>
                                        </p:tgtEl>
                                        <p:attrNameLst>
                                          <p:attrName>ppt_y</p:attrName>
                                        </p:attrNameLst>
                                      </p:cBhvr>
                                      <p:tavLst>
                                        <p:tav tm="0" fmla="#ppt_y+(sin(-2*pi*(1-$))*-#ppt_x+cos(-2*pi*(1-$))*(1-#ppt_y))*(1-$)">
                                          <p:val>
                                            <p:fltVal val="0"/>
                                          </p:val>
                                        </p:tav>
                                        <p:tav tm="100000">
                                          <p:val>
                                            <p:fltVal val="1"/>
                                          </p:val>
                                        </p:tav>
                                      </p:tavLst>
                                    </p:anim>
                                  </p:childTnLst>
                                </p:cTn>
                              </p:par>
                              <p:par>
                                <p:cTn id="43" presetID="48" presetClass="entr" presetSubtype="0" accel="5000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6"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47" dur="1000" fill="hold"/>
                                        <p:tgtEl>
                                          <p:spTgt spid="14"/>
                                        </p:tgtEl>
                                        <p:attrNameLst>
                                          <p:attrName>ppt_y</p:attrName>
                                        </p:attrNameLst>
                                      </p:cBhvr>
                                      <p:tavLst>
                                        <p:tav tm="0">
                                          <p:val>
                                            <p:strVal val="#ppt_y"/>
                                          </p:val>
                                        </p:tav>
                                        <p:tav tm="100000">
                                          <p:val>
                                            <p:strVal val="#ppt_y"/>
                                          </p:val>
                                        </p:tav>
                                      </p:tavLst>
                                    </p:anim>
                                    <p:animEffect transition="in" filter="fade">
                                      <p:cBhvr>
                                        <p:cTn id="4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6" name="Прямоугольник 5"/>
          <p:cNvSpPr/>
          <p:nvPr/>
        </p:nvSpPr>
        <p:spPr>
          <a:xfrm>
            <a:off x="5868144" y="1101592"/>
            <a:ext cx="2931714" cy="5602492"/>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28600" indent="-228600"/>
            <a:r>
              <a:rPr lang="ru-RU" sz="1200" dirty="0" smtClean="0">
                <a:solidFill>
                  <a:srgbClr val="FFC000"/>
                </a:solidFill>
                <a:latin typeface="Times New Roman" pitchFamily="18" charset="0"/>
                <a:cs typeface="Times New Roman" pitchFamily="18" charset="0"/>
              </a:rPr>
              <a:t>29. Затаив дыхание (2009)</a:t>
            </a:r>
          </a:p>
          <a:p>
            <a:pPr marL="228600" lvl="0" indent="-228600"/>
            <a:r>
              <a:rPr lang="ru-RU" sz="1200" dirty="0" smtClean="0">
                <a:solidFill>
                  <a:srgbClr val="FFC000"/>
                </a:solidFill>
                <a:latin typeface="Times New Roman" pitchFamily="18" charset="0"/>
                <a:cs typeface="Times New Roman" pitchFamily="18" charset="0"/>
              </a:rPr>
              <a:t>30.Что знает ночь</a:t>
            </a:r>
            <a:r>
              <a:rPr lang="en-US" sz="1200" dirty="0" smtClean="0">
                <a:solidFill>
                  <a:srgbClr val="FFC000"/>
                </a:solidFill>
                <a:latin typeface="Times New Roman" pitchFamily="18" charset="0"/>
                <a:cs typeface="Times New Roman" pitchFamily="18" charset="0"/>
              </a:rPr>
              <a:t>? (2010)</a:t>
            </a:r>
            <a:endParaRPr lang="ru-RU" sz="1200" dirty="0" smtClean="0">
              <a:solidFill>
                <a:srgbClr val="FFC000"/>
              </a:solidFill>
              <a:latin typeface="Times New Roman" pitchFamily="18" charset="0"/>
              <a:cs typeface="Times New Roman" pitchFamily="18" charset="0"/>
            </a:endParaRPr>
          </a:p>
          <a:p>
            <a:pPr marL="228600" lvl="0" indent="-228600"/>
            <a:r>
              <a:rPr lang="ru-RU" sz="1200" dirty="0" smtClean="0">
                <a:solidFill>
                  <a:srgbClr val="FFC000"/>
                </a:solidFill>
                <a:latin typeface="Times New Roman" pitchFamily="18" charset="0"/>
                <a:cs typeface="Times New Roman" pitchFamily="18" charset="0"/>
              </a:rPr>
              <a:t>31.Улица Теней, 77 (2011)</a:t>
            </a:r>
          </a:p>
          <a:p>
            <a:pPr marL="228600" lvl="0" indent="-228600"/>
            <a:r>
              <a:rPr lang="ru-RU" sz="1200" dirty="0" smtClean="0">
                <a:solidFill>
                  <a:srgbClr val="FFC000"/>
                </a:solidFill>
                <a:latin typeface="Times New Roman" pitchFamily="18" charset="0"/>
                <a:cs typeface="Times New Roman" pitchFamily="18" charset="0"/>
              </a:rPr>
              <a:t>32. Вторжение (2004)</a:t>
            </a:r>
          </a:p>
          <a:p>
            <a:pPr marL="228600" lvl="0" indent="-228600"/>
            <a:r>
              <a:rPr lang="ru-RU" sz="1200" dirty="0" smtClean="0">
                <a:solidFill>
                  <a:srgbClr val="FFC000"/>
                </a:solidFill>
                <a:latin typeface="Times New Roman" pitchFamily="18" charset="0"/>
                <a:cs typeface="Times New Roman" pitchFamily="18" charset="0"/>
              </a:rPr>
              <a:t>33.  Затаив дыхание (2009)</a:t>
            </a:r>
          </a:p>
          <a:p>
            <a:pPr marL="228600" lvl="0" indent="-228600"/>
            <a:r>
              <a:rPr lang="ru-RU" sz="1200" dirty="0" smtClean="0">
                <a:solidFill>
                  <a:srgbClr val="FFC000"/>
                </a:solidFill>
                <a:latin typeface="Times New Roman" pitchFamily="18" charset="0"/>
                <a:cs typeface="Times New Roman" pitchFamily="18" charset="0"/>
              </a:rPr>
              <a:t>34.Что знает ночь</a:t>
            </a:r>
            <a:r>
              <a:rPr lang="en-US" sz="1200" dirty="0" smtClean="0">
                <a:solidFill>
                  <a:srgbClr val="FFC000"/>
                </a:solidFill>
                <a:latin typeface="Times New Roman" pitchFamily="18" charset="0"/>
                <a:cs typeface="Times New Roman" pitchFamily="18" charset="0"/>
              </a:rPr>
              <a:t>? (2010)</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35. Мутанты (</a:t>
            </a:r>
            <a:r>
              <a:rPr lang="ru-RU" sz="1200" dirty="0" err="1" smtClean="0">
                <a:solidFill>
                  <a:srgbClr val="FFC000"/>
                </a:solidFill>
                <a:latin typeface="Times New Roman" pitchFamily="18" charset="0"/>
                <a:cs typeface="Times New Roman" pitchFamily="18" charset="0"/>
              </a:rPr>
              <a:t>Star</a:t>
            </a:r>
            <a:r>
              <a:rPr lang="ru-RU" sz="1200" dirty="0" smtClean="0">
                <a:solidFill>
                  <a:srgbClr val="FFC000"/>
                </a:solidFill>
                <a:latin typeface="Times New Roman" pitchFamily="18" charset="0"/>
                <a:cs typeface="Times New Roman" pitchFamily="18" charset="0"/>
              </a:rPr>
              <a:t> </a:t>
            </a:r>
            <a:r>
              <a:rPr lang="ru-RU" sz="1200" dirty="0" err="1" smtClean="0">
                <a:solidFill>
                  <a:srgbClr val="FFC000"/>
                </a:solidFill>
                <a:latin typeface="Times New Roman" pitchFamily="18" charset="0"/>
                <a:cs typeface="Times New Roman" pitchFamily="18" charset="0"/>
              </a:rPr>
              <a:t>Quest</a:t>
            </a:r>
            <a:r>
              <a:rPr lang="ru-RU" sz="1200" dirty="0" smtClean="0">
                <a:solidFill>
                  <a:srgbClr val="FFC000"/>
                </a:solidFill>
                <a:latin typeface="Times New Roman" pitchFamily="18" charset="0"/>
                <a:cs typeface="Times New Roman" pitchFamily="18" charset="0"/>
              </a:rPr>
              <a:t>, 1968)</a:t>
            </a:r>
          </a:p>
          <a:p>
            <a:pPr lvl="0"/>
            <a:r>
              <a:rPr lang="ru-RU" sz="1200" dirty="0" smtClean="0">
                <a:solidFill>
                  <a:srgbClr val="FFC000"/>
                </a:solidFill>
                <a:latin typeface="Times New Roman" pitchFamily="18" charset="0"/>
                <a:cs typeface="Times New Roman" pitchFamily="18" charset="0"/>
              </a:rPr>
              <a:t>36.Человек страха (1969)</a:t>
            </a:r>
          </a:p>
          <a:p>
            <a:pPr lvl="0"/>
            <a:r>
              <a:rPr lang="ru-RU" sz="1200" dirty="0" smtClean="0">
                <a:solidFill>
                  <a:srgbClr val="FFC000"/>
                </a:solidFill>
                <a:latin typeface="Times New Roman" pitchFamily="18" charset="0"/>
                <a:cs typeface="Times New Roman" pitchFamily="18" charset="0"/>
              </a:rPr>
              <a:t>37.Вызов смерти</a:t>
            </a:r>
            <a:r>
              <a:rPr lang="en-US" sz="1200" dirty="0" smtClean="0">
                <a:solidFill>
                  <a:srgbClr val="FFC000"/>
                </a:solidFill>
                <a:latin typeface="Times New Roman" pitchFamily="18" charset="0"/>
                <a:cs typeface="Times New Roman" pitchFamily="18" charset="0"/>
              </a:rPr>
              <a:t> (1969)</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38. </a:t>
            </a:r>
            <a:r>
              <a:rPr lang="ru-RU" sz="1200" dirty="0" err="1" smtClean="0">
                <a:solidFill>
                  <a:srgbClr val="FFC000"/>
                </a:solidFill>
                <a:latin typeface="Times New Roman" pitchFamily="18" charset="0"/>
                <a:cs typeface="Times New Roman" pitchFamily="18" charset="0"/>
              </a:rPr>
              <a:t>Античеловек</a:t>
            </a:r>
            <a:r>
              <a:rPr lang="ru-RU" sz="1200" dirty="0" smtClean="0">
                <a:solidFill>
                  <a:srgbClr val="FFC000"/>
                </a:solidFill>
                <a:latin typeface="Times New Roman" pitchFamily="18" charset="0"/>
                <a:cs typeface="Times New Roman" pitchFamily="18" charset="0"/>
              </a:rPr>
              <a:t> (1970)</a:t>
            </a:r>
          </a:p>
          <a:p>
            <a:pPr lvl="0"/>
            <a:r>
              <a:rPr lang="ru-RU" sz="1200" dirty="0" smtClean="0">
                <a:solidFill>
                  <a:srgbClr val="FFC000"/>
                </a:solidFill>
                <a:latin typeface="Times New Roman" pitchFamily="18" charset="0"/>
                <a:cs typeface="Times New Roman" pitchFamily="18" charset="0"/>
              </a:rPr>
              <a:t>39. Вестник смерти (1970)</a:t>
            </a:r>
          </a:p>
          <a:p>
            <a:pPr lvl="0"/>
            <a:r>
              <a:rPr lang="ru-RU" sz="1200" dirty="0" smtClean="0">
                <a:solidFill>
                  <a:srgbClr val="FFC000"/>
                </a:solidFill>
                <a:latin typeface="Times New Roman" pitchFamily="18" charset="0"/>
                <a:cs typeface="Times New Roman" pitchFamily="18" charset="0"/>
              </a:rPr>
              <a:t>40. Во мраке лесов</a:t>
            </a:r>
            <a:r>
              <a:rPr lang="en-US" sz="1200" dirty="0" smtClean="0">
                <a:solidFill>
                  <a:srgbClr val="FFC000"/>
                </a:solidFill>
                <a:latin typeface="Times New Roman" pitchFamily="18" charset="0"/>
                <a:cs typeface="Times New Roman" pitchFamily="18" charset="0"/>
              </a:rPr>
              <a:t> (1970)</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41. Врата ада (1970)</a:t>
            </a:r>
          </a:p>
          <a:p>
            <a:pPr lvl="0"/>
            <a:r>
              <a:rPr lang="ru-RU" sz="1200" dirty="0" smtClean="0">
                <a:solidFill>
                  <a:srgbClr val="FFC000"/>
                </a:solidFill>
                <a:latin typeface="Times New Roman" pitchFamily="18" charset="0"/>
                <a:cs typeface="Times New Roman" pitchFamily="18" charset="0"/>
              </a:rPr>
              <a:t>42. Симфония тьмы</a:t>
            </a:r>
            <a:r>
              <a:rPr lang="en-US" sz="1200" dirty="0" smtClean="0">
                <a:solidFill>
                  <a:srgbClr val="FFC000"/>
                </a:solidFill>
                <a:latin typeface="Times New Roman" pitchFamily="18" charset="0"/>
                <a:cs typeface="Times New Roman" pitchFamily="18" charset="0"/>
              </a:rPr>
              <a:t> (1970)</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43. Наследие страха</a:t>
            </a:r>
            <a:r>
              <a:rPr lang="en-US" sz="1200" dirty="0" smtClean="0">
                <a:solidFill>
                  <a:srgbClr val="FFC000"/>
                </a:solidFill>
                <a:latin typeface="Times New Roman" pitchFamily="18" charset="0"/>
                <a:cs typeface="Times New Roman" pitchFamily="18" charset="0"/>
              </a:rPr>
              <a:t> (1971)</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44. Багровая ведьма</a:t>
            </a:r>
            <a:r>
              <a:rPr lang="en-US" sz="1200" dirty="0" smtClean="0">
                <a:solidFill>
                  <a:srgbClr val="FFC000"/>
                </a:solidFill>
                <a:latin typeface="Times New Roman" pitchFamily="18" charset="0"/>
                <a:cs typeface="Times New Roman" pitchFamily="18" charset="0"/>
              </a:rPr>
              <a:t> (1971)</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45. Душа тьмы</a:t>
            </a:r>
            <a:r>
              <a:rPr lang="en-US" sz="1200" dirty="0" smtClean="0">
                <a:solidFill>
                  <a:srgbClr val="FFC000"/>
                </a:solidFill>
                <a:latin typeface="Times New Roman" pitchFamily="18" charset="0"/>
                <a:cs typeface="Times New Roman" pitchFamily="18" charset="0"/>
              </a:rPr>
              <a:t> (, 1972)</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46. Ребёнок-демон (, 1972)</a:t>
            </a:r>
          </a:p>
          <a:p>
            <a:pPr lvl="0"/>
            <a:r>
              <a:rPr lang="ru-RU" sz="1200" dirty="0" smtClean="0">
                <a:solidFill>
                  <a:srgbClr val="FFC000"/>
                </a:solidFill>
                <a:latin typeface="Times New Roman" pitchFamily="18" charset="0"/>
                <a:cs typeface="Times New Roman" pitchFamily="18" charset="0"/>
              </a:rPr>
              <a:t>47. Звёздная кровь (1972)</a:t>
            </a:r>
          </a:p>
          <a:p>
            <a:pPr lvl="0"/>
            <a:r>
              <a:rPr lang="ru-RU" sz="1200" dirty="0" smtClean="0">
                <a:solidFill>
                  <a:srgbClr val="FFC000"/>
                </a:solidFill>
                <a:latin typeface="Times New Roman" pitchFamily="18" charset="0"/>
                <a:cs typeface="Times New Roman" pitchFamily="18" charset="0"/>
              </a:rPr>
              <a:t>48. Кукольник</a:t>
            </a:r>
            <a:r>
              <a:rPr lang="en-US" sz="1200" dirty="0" smtClean="0">
                <a:solidFill>
                  <a:srgbClr val="FFC000"/>
                </a:solidFill>
                <a:latin typeface="Times New Roman" pitchFamily="18" charset="0"/>
                <a:cs typeface="Times New Roman" pitchFamily="18" charset="0"/>
              </a:rPr>
              <a:t> (1972)</a:t>
            </a:r>
            <a:endParaRPr lang="ru-RU" sz="1200" dirty="0" smtClean="0">
              <a:solidFill>
                <a:srgbClr val="FFC000"/>
              </a:solidFill>
              <a:latin typeface="Times New Roman" pitchFamily="18" charset="0"/>
              <a:cs typeface="Times New Roman" pitchFamily="18" charset="0"/>
            </a:endParaRPr>
          </a:p>
          <a:p>
            <a:pPr lvl="0"/>
            <a:r>
              <a:rPr lang="ru-RU" sz="1200" dirty="0" smtClean="0">
                <a:solidFill>
                  <a:srgbClr val="FFC000"/>
                </a:solidFill>
                <a:latin typeface="Times New Roman" pitchFamily="18" charset="0"/>
                <a:cs typeface="Times New Roman" pitchFamily="18" charset="0"/>
              </a:rPr>
              <a:t>49. Провал в памяти (1972)</a:t>
            </a:r>
          </a:p>
          <a:p>
            <a:pPr lvl="0"/>
            <a:r>
              <a:rPr lang="ru-RU" sz="1200" dirty="0" smtClean="0">
                <a:solidFill>
                  <a:srgbClr val="FFC000"/>
                </a:solidFill>
                <a:latin typeface="Times New Roman" pitchFamily="18" charset="0"/>
                <a:cs typeface="Times New Roman" pitchFamily="18" charset="0"/>
              </a:rPr>
              <a:t>50. Ясновидящий (1972)</a:t>
            </a:r>
          </a:p>
          <a:p>
            <a:pPr lvl="0"/>
            <a:r>
              <a:rPr lang="ru-RU" sz="1200" dirty="0" smtClean="0">
                <a:solidFill>
                  <a:srgbClr val="FFC000"/>
                </a:solidFill>
                <a:latin typeface="Times New Roman" pitchFamily="18" charset="0"/>
                <a:cs typeface="Times New Roman" pitchFamily="18" charset="0"/>
              </a:rPr>
              <a:t>51. </a:t>
            </a:r>
            <a:r>
              <a:rPr lang="ru-RU" sz="1200" dirty="0" err="1" smtClean="0">
                <a:solidFill>
                  <a:srgbClr val="FFC000"/>
                </a:solidFill>
                <a:latin typeface="Times New Roman" pitchFamily="18" charset="0"/>
                <a:cs typeface="Times New Roman" pitchFamily="18" charset="0"/>
              </a:rPr>
              <a:t>Werewolf</a:t>
            </a:r>
            <a:r>
              <a:rPr lang="ru-RU" sz="1200" dirty="0" smtClean="0">
                <a:solidFill>
                  <a:srgbClr val="FFC000"/>
                </a:solidFill>
                <a:latin typeface="Times New Roman" pitchFamily="18" charset="0"/>
                <a:cs typeface="Times New Roman" pitchFamily="18" charset="0"/>
              </a:rPr>
              <a:t> </a:t>
            </a:r>
            <a:r>
              <a:rPr lang="ru-RU" sz="1200" dirty="0" err="1" smtClean="0">
                <a:solidFill>
                  <a:srgbClr val="FFC000"/>
                </a:solidFill>
                <a:latin typeface="Times New Roman" pitchFamily="18" charset="0"/>
                <a:cs typeface="Times New Roman" pitchFamily="18" charset="0"/>
              </a:rPr>
              <a:t>Among</a:t>
            </a:r>
            <a:r>
              <a:rPr lang="ru-RU" sz="1200" dirty="0" smtClean="0">
                <a:solidFill>
                  <a:srgbClr val="FFC000"/>
                </a:solidFill>
                <a:latin typeface="Times New Roman" pitchFamily="18" charset="0"/>
                <a:cs typeface="Times New Roman" pitchFamily="18" charset="0"/>
              </a:rPr>
              <a:t> </a:t>
            </a:r>
            <a:r>
              <a:rPr lang="ru-RU" sz="1200" dirty="0" err="1" smtClean="0">
                <a:solidFill>
                  <a:srgbClr val="FFC000"/>
                </a:solidFill>
                <a:latin typeface="Times New Roman" pitchFamily="18" charset="0"/>
                <a:cs typeface="Times New Roman" pitchFamily="18" charset="0"/>
              </a:rPr>
              <a:t>Us</a:t>
            </a:r>
            <a:r>
              <a:rPr lang="ru-RU" sz="1200" dirty="0" smtClean="0">
                <a:solidFill>
                  <a:srgbClr val="FFC000"/>
                </a:solidFill>
                <a:latin typeface="Times New Roman" pitchFamily="18" charset="0"/>
                <a:cs typeface="Times New Roman" pitchFamily="18" charset="0"/>
              </a:rPr>
              <a:t> (Оборотень среди нас, 1973 — на русском не издавалось)</a:t>
            </a:r>
          </a:p>
          <a:p>
            <a:pPr lvl="0"/>
            <a:r>
              <a:rPr lang="ru-RU" sz="1200" dirty="0" smtClean="0">
                <a:solidFill>
                  <a:srgbClr val="FFC000"/>
                </a:solidFill>
                <a:latin typeface="Times New Roman" pitchFamily="18" charset="0"/>
                <a:cs typeface="Times New Roman" pitchFamily="18" charset="0"/>
              </a:rPr>
              <a:t>52. Дьявольское семя (1973)</a:t>
            </a:r>
          </a:p>
          <a:p>
            <a:pPr lvl="0"/>
            <a:r>
              <a:rPr lang="ru-RU" sz="1200" dirty="0" smtClean="0">
                <a:solidFill>
                  <a:srgbClr val="FFC000"/>
                </a:solidFill>
                <a:latin typeface="Times New Roman" pitchFamily="18" charset="0"/>
                <a:cs typeface="Times New Roman" pitchFamily="18" charset="0"/>
              </a:rPr>
              <a:t>53. Ночной кошмар (1976)</a:t>
            </a:r>
          </a:p>
          <a:p>
            <a:pPr algn="just"/>
            <a:endParaRPr lang="ru-RU" sz="1000" dirty="0">
              <a:latin typeface="Times New Roman" pitchFamily="18" charset="0"/>
              <a:cs typeface="Times New Roman" pitchFamily="18" charset="0"/>
            </a:endParaRPr>
          </a:p>
        </p:txBody>
      </p:sp>
      <p:sp>
        <p:nvSpPr>
          <p:cNvPr id="9" name="Скругленный прямоугольник 8"/>
          <p:cNvSpPr/>
          <p:nvPr/>
        </p:nvSpPr>
        <p:spPr>
          <a:xfrm>
            <a:off x="38651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Лучшие книги Дина Кунца</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pic>
        <p:nvPicPr>
          <p:cNvPr id="8" name="Рисунок 7" descr="01labaa0m1320404728.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rot="21007251">
            <a:off x="343153" y="1165409"/>
            <a:ext cx="1094029" cy="169220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0" name="Рисунок 9" descr="cover.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0936479">
            <a:off x="1768626" y="2506474"/>
            <a:ext cx="1052604" cy="165502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1" name="Рисунок 10" descr="19549691.cover_250.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933556">
            <a:off x="2848046" y="1144831"/>
            <a:ext cx="1116302" cy="1647662"/>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2" name="Рисунок 11" descr="425265_78985972.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20814401">
            <a:off x="4395321" y="2382372"/>
            <a:ext cx="1132105" cy="174873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4" name="Прямоугольник 13"/>
          <p:cNvSpPr/>
          <p:nvPr/>
        </p:nvSpPr>
        <p:spPr>
          <a:xfrm>
            <a:off x="323528" y="4653136"/>
            <a:ext cx="5256584" cy="2016224"/>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900"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r>
              <a:rPr lang="ru-RU" sz="900" dirty="0" smtClean="0">
                <a:solidFill>
                  <a:schemeClr val="tx1"/>
                </a:solidFill>
                <a:latin typeface="Times New Roman" pitchFamily="18" charset="0"/>
                <a:cs typeface="Times New Roman" pitchFamily="18" charset="0"/>
              </a:rPr>
              <a:t>Кунц, Д. </a:t>
            </a:r>
          </a:p>
          <a:p>
            <a:r>
              <a:rPr lang="ru-RU" sz="900" dirty="0" smtClean="0">
                <a:solidFill>
                  <a:schemeClr val="tx1"/>
                </a:solidFill>
                <a:latin typeface="Times New Roman" pitchFamily="18" charset="0"/>
                <a:cs typeface="Times New Roman" pitchFamily="18" charset="0"/>
              </a:rPr>
              <a:t>Дьявольское семя : [романы : 16+] / Дин Кунц. - Москва : </a:t>
            </a:r>
            <a:r>
              <a:rPr lang="ru-RU" sz="900" dirty="0" err="1" smtClean="0">
                <a:solidFill>
                  <a:schemeClr val="tx1"/>
                </a:solidFill>
                <a:latin typeface="Times New Roman" pitchFamily="18" charset="0"/>
                <a:cs typeface="Times New Roman" pitchFamily="18" charset="0"/>
              </a:rPr>
              <a:t>Эксмо</a:t>
            </a:r>
            <a:r>
              <a:rPr lang="ru-RU" sz="900" dirty="0" smtClean="0">
                <a:solidFill>
                  <a:schemeClr val="tx1"/>
                </a:solidFill>
                <a:latin typeface="Times New Roman" pitchFamily="18" charset="0"/>
                <a:cs typeface="Times New Roman" pitchFamily="18" charset="0"/>
              </a:rPr>
              <a:t>, 2011. - 444 с. - (Книга-загадка, книга-мистика). </a:t>
            </a:r>
          </a:p>
          <a:p>
            <a:endParaRPr lang="ru-RU" sz="900" dirty="0" smtClean="0">
              <a:solidFill>
                <a:schemeClr val="tx1"/>
              </a:solidFill>
              <a:latin typeface="Times New Roman" pitchFamily="18" charset="0"/>
              <a:cs typeface="Times New Roman" pitchFamily="18" charset="0"/>
            </a:endParaRPr>
          </a:p>
          <a:p>
            <a:r>
              <a:rPr lang="ru-RU" sz="900" dirty="0" smtClean="0">
                <a:solidFill>
                  <a:schemeClr val="tx1"/>
                </a:solidFill>
                <a:latin typeface="Times New Roman" pitchFamily="18" charset="0"/>
                <a:cs typeface="Times New Roman" pitchFamily="18" charset="0"/>
              </a:rPr>
              <a:t>Кунц, Д. </a:t>
            </a:r>
          </a:p>
          <a:p>
            <a:r>
              <a:rPr lang="ru-RU" sz="900" dirty="0" smtClean="0">
                <a:solidFill>
                  <a:schemeClr val="tx1"/>
                </a:solidFill>
                <a:latin typeface="Times New Roman" pitchFamily="18" charset="0"/>
                <a:cs typeface="Times New Roman" pitchFamily="18" charset="0"/>
              </a:rPr>
              <a:t>Ночной кошмар : роман / Дин Кунц. - Москва : </a:t>
            </a:r>
            <a:r>
              <a:rPr lang="ru-RU" sz="900" dirty="0" err="1" smtClean="0">
                <a:solidFill>
                  <a:schemeClr val="tx1"/>
                </a:solidFill>
                <a:latin typeface="Times New Roman" pitchFamily="18" charset="0"/>
                <a:cs typeface="Times New Roman" pitchFamily="18" charset="0"/>
              </a:rPr>
              <a:t>Олма-Пресс</a:t>
            </a:r>
            <a:r>
              <a:rPr lang="ru-RU" sz="900" dirty="0" smtClean="0">
                <a:solidFill>
                  <a:schemeClr val="tx1"/>
                </a:solidFill>
                <a:latin typeface="Times New Roman" pitchFamily="18" charset="0"/>
                <a:cs typeface="Times New Roman" pitchFamily="18" charset="0"/>
              </a:rPr>
              <a:t> : </a:t>
            </a:r>
            <a:r>
              <a:rPr lang="ru-RU" sz="900" dirty="0" err="1" smtClean="0">
                <a:solidFill>
                  <a:schemeClr val="tx1"/>
                </a:solidFill>
                <a:latin typeface="Times New Roman" pitchFamily="18" charset="0"/>
                <a:cs typeface="Times New Roman" pitchFamily="18" charset="0"/>
              </a:rPr>
              <a:t>Эксмо-Пресс</a:t>
            </a:r>
            <a:r>
              <a:rPr lang="ru-RU" sz="900" dirty="0" smtClean="0">
                <a:solidFill>
                  <a:schemeClr val="tx1"/>
                </a:solidFill>
                <a:latin typeface="Times New Roman" pitchFamily="18" charset="0"/>
                <a:cs typeface="Times New Roman" pitchFamily="18" charset="0"/>
              </a:rPr>
              <a:t>, 1998. - 390 с. - (Холодный огонь). </a:t>
            </a:r>
          </a:p>
          <a:p>
            <a:endParaRPr lang="ru-RU" sz="900" dirty="0" smtClean="0">
              <a:solidFill>
                <a:schemeClr val="tx1"/>
              </a:solidFill>
              <a:latin typeface="Times New Roman" pitchFamily="18" charset="0"/>
              <a:cs typeface="Times New Roman" pitchFamily="18" charset="0"/>
            </a:endParaRPr>
          </a:p>
          <a:p>
            <a:r>
              <a:rPr lang="ru-RU" sz="900" dirty="0" smtClean="0">
                <a:solidFill>
                  <a:schemeClr val="tx1"/>
                </a:solidFill>
                <a:latin typeface="Times New Roman" pitchFamily="18" charset="0"/>
                <a:cs typeface="Times New Roman" pitchFamily="18" charset="0"/>
              </a:rPr>
              <a:t>Кунц, Д. </a:t>
            </a:r>
          </a:p>
          <a:p>
            <a:r>
              <a:rPr lang="ru-RU" sz="900" dirty="0" smtClean="0">
                <a:solidFill>
                  <a:schemeClr val="tx1"/>
                </a:solidFill>
                <a:latin typeface="Times New Roman" pitchFamily="18" charset="0"/>
                <a:cs typeface="Times New Roman" pitchFamily="18" charset="0"/>
              </a:rPr>
              <a:t>Скованный ночью : роман / Дин Кунц. - Москва : </a:t>
            </a:r>
            <a:r>
              <a:rPr lang="ru-RU" sz="900" dirty="0" err="1" smtClean="0">
                <a:solidFill>
                  <a:schemeClr val="tx1"/>
                </a:solidFill>
                <a:latin typeface="Times New Roman" pitchFamily="18" charset="0"/>
                <a:cs typeface="Times New Roman" pitchFamily="18" charset="0"/>
              </a:rPr>
              <a:t>Эксмо-Пресс</a:t>
            </a:r>
            <a:r>
              <a:rPr lang="ru-RU" sz="900" dirty="0" smtClean="0">
                <a:solidFill>
                  <a:schemeClr val="tx1"/>
                </a:solidFill>
                <a:latin typeface="Times New Roman" pitchFamily="18" charset="0"/>
                <a:cs typeface="Times New Roman" pitchFamily="18" charset="0"/>
              </a:rPr>
              <a:t>, 2001. - 377 с. - (Почерк мастера).</a:t>
            </a:r>
          </a:p>
          <a:p>
            <a:endParaRPr lang="ru-RU" sz="900" i="1" dirty="0" smtClean="0">
              <a:solidFill>
                <a:schemeClr val="tx1"/>
              </a:solidFill>
              <a:latin typeface="Times New Roman" pitchFamily="18" charset="0"/>
              <a:cs typeface="Times New Roman" pitchFamily="18" charset="0"/>
            </a:endParaRPr>
          </a:p>
          <a:p>
            <a:r>
              <a:rPr lang="ru-RU" sz="900" dirty="0" smtClean="0">
                <a:solidFill>
                  <a:schemeClr val="tx1"/>
                </a:solidFill>
                <a:latin typeface="Times New Roman" pitchFamily="18" charset="0"/>
                <a:cs typeface="Times New Roman" pitchFamily="18" charset="0"/>
              </a:rPr>
              <a:t>Кунц, Д. </a:t>
            </a:r>
          </a:p>
          <a:p>
            <a:r>
              <a:rPr lang="ru-RU" sz="900" dirty="0" smtClean="0">
                <a:solidFill>
                  <a:schemeClr val="tx1"/>
                </a:solidFill>
                <a:latin typeface="Times New Roman" pitchFamily="18" charset="0"/>
                <a:cs typeface="Times New Roman" pitchFamily="18" charset="0"/>
              </a:rPr>
              <a:t>Человек страха : роман / Дин Кунц. - Москва : </a:t>
            </a:r>
            <a:r>
              <a:rPr lang="ru-RU" sz="900" dirty="0" err="1" smtClean="0">
                <a:solidFill>
                  <a:schemeClr val="tx1"/>
                </a:solidFill>
                <a:latin typeface="Times New Roman" pitchFamily="18" charset="0"/>
                <a:cs typeface="Times New Roman" pitchFamily="18" charset="0"/>
              </a:rPr>
              <a:t>Центрполиграф</a:t>
            </a:r>
            <a:r>
              <a:rPr lang="ru-RU" sz="900" dirty="0" smtClean="0">
                <a:solidFill>
                  <a:schemeClr val="tx1"/>
                </a:solidFill>
                <a:latin typeface="Times New Roman" pitchFamily="18" charset="0"/>
                <a:cs typeface="Times New Roman" pitchFamily="18" charset="0"/>
              </a:rPr>
              <a:t>, 2001. - 253 с. </a:t>
            </a:r>
          </a:p>
          <a:p>
            <a:pPr algn="ctr"/>
            <a:endParaRPr lang="ru-RU" sz="900" i="1" dirty="0" smtClean="0">
              <a:solidFill>
                <a:schemeClr val="tx1"/>
              </a:solidFill>
              <a:latin typeface="Times New Roman" pitchFamily="18" charset="0"/>
              <a:cs typeface="Times New Roman" pitchFamily="18" charset="0"/>
            </a:endParaRPr>
          </a:p>
          <a:p>
            <a:endParaRPr lang="ru-RU" sz="900" i="1"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pPr algn="ctr"/>
            <a:endParaRPr lang="ru-RU" sz="900" i="1" dirty="0" smtClean="0">
              <a:solidFill>
                <a:schemeClr val="tx1"/>
              </a:solidFill>
              <a:latin typeface="Times New Roman" pitchFamily="18" charset="0"/>
              <a:cs typeface="Times New Roman" pitchFamily="18" charset="0"/>
            </a:endParaRPr>
          </a:p>
          <a:p>
            <a:endParaRPr lang="ru-RU" sz="900" dirty="0" smtClean="0">
              <a:solidFill>
                <a:schemeClr val="tx1"/>
              </a:solidFill>
              <a:latin typeface="Times New Roman" pitchFamily="18" charset="0"/>
              <a:cs typeface="Times New Roman" pitchFamily="18" charset="0"/>
            </a:endParaRPr>
          </a:p>
          <a:p>
            <a:pPr algn="ctr"/>
            <a:endParaRPr lang="ru-RU" sz="9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3"/>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48" presetClass="entr" presetSubtype="0" accel="5000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4" dur="1000" fill="hold"/>
                                        <p:tgtEl>
                                          <p:spTgt spid="10"/>
                                        </p:tgtEl>
                                        <p:attrNameLst>
                                          <p:attrName>ppt_y</p:attrName>
                                        </p:attrNameLst>
                                      </p:cBhvr>
                                      <p:tavLst>
                                        <p:tav tm="0">
                                          <p:val>
                                            <p:strVal val="#ppt_y"/>
                                          </p:val>
                                        </p:tav>
                                        <p:tav tm="100000">
                                          <p:val>
                                            <p:strVal val="#ppt_y"/>
                                          </p:val>
                                        </p:tav>
                                      </p:tavLst>
                                    </p:anim>
                                    <p:animEffect transition="in" filter="fade">
                                      <p:cBhvr>
                                        <p:cTn id="15" dur="1000"/>
                                        <p:tgtEl>
                                          <p:spTgt spid="10"/>
                                        </p:tgtEl>
                                      </p:cBhvr>
                                    </p:animEffect>
                                  </p:childTnLst>
                                </p:cTn>
                              </p:par>
                              <p:par>
                                <p:cTn id="16" presetID="48" presetClass="entr" presetSubtype="0" accel="5000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8"/>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8"/>
                                        </p:tgtEl>
                                        <p:attrNameLst>
                                          <p:attrName>ppt_y</p:attrName>
                                        </p:attrNameLst>
                                      </p:cBhvr>
                                      <p:tavLst>
                                        <p:tav tm="0">
                                          <p:val>
                                            <p:strVal val="#ppt_y"/>
                                          </p:val>
                                        </p:tav>
                                        <p:tav tm="100000">
                                          <p:val>
                                            <p:strVal val="#ppt_y"/>
                                          </p:val>
                                        </p:tav>
                                      </p:tavLst>
                                    </p:anim>
                                    <p:animEffect transition="in" filter="fade">
                                      <p:cBhvr>
                                        <p:cTn id="21" dur="1000"/>
                                        <p:tgtEl>
                                          <p:spTgt spid="8"/>
                                        </p:tgtEl>
                                      </p:cBhvr>
                                    </p:animEffect>
                                  </p:childTnLst>
                                </p:cTn>
                              </p:par>
                              <p:par>
                                <p:cTn id="22" presetID="48" presetClass="entr" presetSubtype="0" accel="5000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5" dur="1000" fill="hold"/>
                                        <p:tgtEl>
                                          <p:spTgt spid="11"/>
                                        </p:tgtEl>
                                        <p:attrNameLst>
                                          <p:attrName>ppt_x</p:attrName>
                                        </p:attrNameLst>
                                      </p:cBhvr>
                                      <p:tavLst>
                                        <p:tav tm="0">
                                          <p:val>
                                            <p:fltVal val="-1"/>
                                          </p:val>
                                        </p:tav>
                                        <p:tav tm="50000">
                                          <p:val>
                                            <p:fltVal val="0.95"/>
                                          </p:val>
                                        </p:tav>
                                        <p:tav tm="100000">
                                          <p:val>
                                            <p:strVal val="#ppt_x"/>
                                          </p:val>
                                        </p:tav>
                                      </p:tavLst>
                                    </p:anim>
                                    <p:anim calcmode="lin" valueType="num">
                                      <p:cBhvr>
                                        <p:cTn id="26" dur="1000" fill="hold"/>
                                        <p:tgtEl>
                                          <p:spTgt spid="11"/>
                                        </p:tgtEl>
                                        <p:attrNameLst>
                                          <p:attrName>ppt_y</p:attrName>
                                        </p:attrNameLst>
                                      </p:cBhvr>
                                      <p:tavLst>
                                        <p:tav tm="0">
                                          <p:val>
                                            <p:strVal val="#ppt_y"/>
                                          </p:val>
                                        </p:tav>
                                        <p:tav tm="100000">
                                          <p:val>
                                            <p:strVal val="#ppt_y"/>
                                          </p:val>
                                        </p:tav>
                                      </p:tavLst>
                                    </p:anim>
                                    <p:animEffect transition="in" filter="fade">
                                      <p:cBhvr>
                                        <p:cTn id="27" dur="1000"/>
                                        <p:tgtEl>
                                          <p:spTgt spid="11"/>
                                        </p:tgtEl>
                                      </p:cBhvr>
                                    </p:animEffect>
                                  </p:childTnLst>
                                </p:cTn>
                              </p:par>
                              <p:par>
                                <p:cTn id="28" presetID="48" presetClass="entr" presetSubtype="0" accel="50000"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12"/>
                                        </p:tgtEl>
                                        <p:attrNameLst>
                                          <p:attrName>ppt_y</p:attrName>
                                        </p:attrNameLst>
                                      </p:cBhvr>
                                      <p:tavLst>
                                        <p:tav tm="0">
                                          <p:val>
                                            <p:strVal val="#ppt_y"/>
                                          </p:val>
                                        </p:tav>
                                        <p:tav tm="100000">
                                          <p:val>
                                            <p:strVal val="#ppt_y"/>
                                          </p:val>
                                        </p:tav>
                                      </p:tavLst>
                                    </p:anim>
                                    <p:animEffect transition="in" filter="fade">
                                      <p:cBhvr>
                                        <p:cTn id="33" dur="1000"/>
                                        <p:tgtEl>
                                          <p:spTgt spid="12"/>
                                        </p:tgtEl>
                                      </p:cBhvr>
                                    </p:animEffect>
                                  </p:childTnLst>
                                </p:cTn>
                              </p:par>
                              <p:par>
                                <p:cTn id="34" presetID="48" presetClass="entr" presetSubtype="0" accel="5000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7"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38" dur="1000" fill="hold"/>
                                        <p:tgtEl>
                                          <p:spTgt spid="14"/>
                                        </p:tgtEl>
                                        <p:attrNameLst>
                                          <p:attrName>ppt_y</p:attrName>
                                        </p:attrNameLst>
                                      </p:cBhvr>
                                      <p:tavLst>
                                        <p:tav tm="0">
                                          <p:val>
                                            <p:strVal val="#ppt_y"/>
                                          </p:val>
                                        </p:tav>
                                        <p:tav tm="100000">
                                          <p:val>
                                            <p:strVal val="#ppt_y"/>
                                          </p:val>
                                        </p:tav>
                                      </p:tavLst>
                                    </p:anim>
                                    <p:animEffect transition="in" filter="fade">
                                      <p:cBhvr>
                                        <p:cTn id="3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27384"/>
            <a:ext cx="9144000" cy="6885384"/>
          </a:xfrm>
          <a:prstGeom prst="rect">
            <a:avLst/>
          </a:prstGeom>
          <a:effectLst>
            <a:glow rad="101600">
              <a:schemeClr val="accent6">
                <a:satMod val="175000"/>
                <a:alpha val="40000"/>
              </a:schemeClr>
            </a:glow>
          </a:effectLst>
        </p:spPr>
      </p:pic>
      <p:sp>
        <p:nvSpPr>
          <p:cNvPr id="10" name="Скругленный прямоугольник 9"/>
          <p:cNvSpPr/>
          <p:nvPr/>
        </p:nvSpPr>
        <p:spPr>
          <a:xfrm>
            <a:off x="389077" y="260648"/>
            <a:ext cx="8424936" cy="792088"/>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Экранизация произведений Дина Кунца</a:t>
            </a:r>
          </a:p>
          <a:p>
            <a:pPr algn="ctr"/>
            <a:endParaRPr lang="ru-RU" sz="2400" i="1" dirty="0">
              <a:solidFill>
                <a:srgbClr val="FFFF00"/>
              </a:solidFill>
              <a:latin typeface="Times New Roman" pitchFamily="18" charset="0"/>
              <a:cs typeface="Times New Roman" pitchFamily="18" charset="0"/>
            </a:endParaRPr>
          </a:p>
        </p:txBody>
      </p:sp>
      <p:sp>
        <p:nvSpPr>
          <p:cNvPr id="12" name="Прямоугольник 11"/>
          <p:cNvSpPr/>
          <p:nvPr/>
        </p:nvSpPr>
        <p:spPr>
          <a:xfrm>
            <a:off x="4709557" y="1352343"/>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"Пассажиры» </a:t>
            </a:r>
            <a:r>
              <a:rPr lang="en-US" sz="1600" b="1" dirty="0" smtClean="0">
                <a:solidFill>
                  <a:srgbClr val="FFFF00"/>
                </a:solidFill>
                <a:latin typeface="Times New Roman" pitchFamily="18" charset="0"/>
                <a:cs typeface="Times New Roman" pitchFamily="18" charset="0"/>
              </a:rPr>
              <a:t>(1977)</a:t>
            </a:r>
            <a:r>
              <a:rPr lang="ru-RU" sz="1600" b="1" dirty="0" smtClean="0">
                <a:solidFill>
                  <a:srgbClr val="FFFF00"/>
                </a:solidFill>
                <a:latin typeface="Times New Roman" pitchFamily="18" charset="0"/>
                <a:cs typeface="Times New Roman" pitchFamily="18" charset="0"/>
              </a:rPr>
              <a:t> - </a:t>
            </a:r>
            <a:r>
              <a:rPr lang="ru-RU" sz="1600" dirty="0" smtClean="0">
                <a:latin typeface="Times New Roman" pitchFamily="18" charset="0"/>
                <a:cs typeface="Times New Roman" pitchFamily="18" charset="0"/>
              </a:rPr>
              <a:t>франко-итальянский фильм, снятый по роману </a:t>
            </a:r>
            <a:r>
              <a:rPr lang="ru-RU" sz="1600" dirty="0" smtClean="0">
                <a:solidFill>
                  <a:srgbClr val="FFFF00"/>
                </a:solidFill>
                <a:latin typeface="Times New Roman" pitchFamily="18" charset="0"/>
                <a:cs typeface="Times New Roman" pitchFamily="18" charset="0"/>
              </a:rPr>
              <a:t>"Помеченный Смертью" </a:t>
            </a:r>
            <a:r>
              <a:rPr lang="ru-RU" sz="1600" dirty="0" smtClean="0">
                <a:latin typeface="Times New Roman" pitchFamily="18" charset="0"/>
                <a:cs typeface="Times New Roman" pitchFamily="18" charset="0"/>
              </a:rPr>
              <a:t>1973 года. </a:t>
            </a:r>
          </a:p>
          <a:p>
            <a:pPr algn="just"/>
            <a:r>
              <a:rPr lang="ru-RU" sz="1600" i="1" dirty="0" smtClean="0">
                <a:latin typeface="Times New Roman" pitchFamily="18" charset="0"/>
                <a:cs typeface="Times New Roman" pitchFamily="18" charset="0"/>
              </a:rPr>
              <a:t>Режиссер: Серж Лерой</a:t>
            </a:r>
            <a:endParaRPr lang="ru-RU" sz="1600" i="1" dirty="0">
              <a:solidFill>
                <a:srgbClr val="FFFF00"/>
              </a:solidFill>
              <a:latin typeface="Times New Roman" pitchFamily="18" charset="0"/>
              <a:cs typeface="Times New Roman" pitchFamily="18" charset="0"/>
            </a:endParaRPr>
          </a:p>
        </p:txBody>
      </p:sp>
      <p:pic>
        <p:nvPicPr>
          <p:cNvPr id="13" name="Рисунок 12" descr="269075_500x800x250.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64088" y="2708920"/>
            <a:ext cx="2902221" cy="38610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Прямоугольник 13"/>
          <p:cNvSpPr/>
          <p:nvPr/>
        </p:nvSpPr>
        <p:spPr>
          <a:xfrm>
            <a:off x="423802" y="530120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"Дьявольское Семя" (1977) </a:t>
            </a:r>
            <a:r>
              <a:rPr lang="ru-RU" sz="1600" dirty="0" smtClean="0">
                <a:latin typeface="Times New Roman" pitchFamily="18" charset="0"/>
                <a:cs typeface="Times New Roman" pitchFamily="18" charset="0"/>
              </a:rPr>
              <a:t>экранизация одноимённого романа Дина Кунца 1973 года.</a:t>
            </a:r>
          </a:p>
          <a:p>
            <a:pPr algn="just"/>
            <a:r>
              <a:rPr lang="ru-RU" sz="1600" i="1" dirty="0" smtClean="0">
                <a:latin typeface="Times New Roman" pitchFamily="18" charset="0"/>
                <a:cs typeface="Times New Roman" pitchFamily="18" charset="0"/>
              </a:rPr>
              <a:t>Режиссер: </a:t>
            </a:r>
            <a:r>
              <a:rPr lang="ru-RU" sz="1600" i="1" dirty="0" err="1" smtClean="0">
                <a:latin typeface="Times New Roman" pitchFamily="18" charset="0"/>
                <a:cs typeface="Times New Roman" pitchFamily="18" charset="0"/>
              </a:rPr>
              <a:t>Доналд</a:t>
            </a:r>
            <a:r>
              <a:rPr lang="ru-RU" sz="1600" i="1" dirty="0" smtClean="0">
                <a:latin typeface="Times New Roman" pitchFamily="18" charset="0"/>
                <a:cs typeface="Times New Roman" pitchFamily="18" charset="0"/>
              </a:rPr>
              <a:t> </a:t>
            </a:r>
            <a:r>
              <a:rPr lang="ru-RU" sz="1600" i="1" dirty="0" err="1" smtClean="0">
                <a:latin typeface="Times New Roman" pitchFamily="18" charset="0"/>
                <a:cs typeface="Times New Roman" pitchFamily="18" charset="0"/>
              </a:rPr>
              <a:t>Кэммелл</a:t>
            </a:r>
            <a:r>
              <a:rPr lang="ru-RU" sz="1600" i="1" dirty="0" smtClean="0">
                <a:latin typeface="Times New Roman" pitchFamily="18" charset="0"/>
                <a:cs typeface="Times New Roman" pitchFamily="18" charset="0"/>
              </a:rPr>
              <a:t> </a:t>
            </a:r>
            <a:endParaRPr lang="ru-RU" sz="1600" i="1" dirty="0">
              <a:solidFill>
                <a:srgbClr val="FFFF00"/>
              </a:solidFill>
              <a:latin typeface="Times New Roman" pitchFamily="18" charset="0"/>
              <a:cs typeface="Times New Roman" pitchFamily="18" charset="0"/>
            </a:endParaRPr>
          </a:p>
        </p:txBody>
      </p:sp>
      <p:pic>
        <p:nvPicPr>
          <p:cNvPr id="15" name="Рисунок 14" descr="Demon_Seed_1977.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97308" y="1340768"/>
            <a:ext cx="2592288" cy="37170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
                                        </p:tgtEl>
                                        <p:attrNameLst>
                                          <p:attrName>ppt_y</p:attrName>
                                        </p:attrNameLst>
                                      </p:cBhvr>
                                      <p:tavLst>
                                        <p:tav tm="0">
                                          <p:val>
                                            <p:strVal val="#ppt_y"/>
                                          </p:val>
                                        </p:tav>
                                        <p:tav tm="100000">
                                          <p:val>
                                            <p:strVal val="#ppt_y"/>
                                          </p:val>
                                        </p:tav>
                                      </p:tavLst>
                                    </p:anim>
                                    <p:animEffect transition="in" filter="fade">
                                      <p:cBhvr>
                                        <p:cTn id="10" dur="1000"/>
                                        <p:tgtEl>
                                          <p:spTgt spid="12"/>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4"/>
                                        </p:tgtEl>
                                        <p:attrNameLst>
                                          <p:attrName>ppt_y</p:attrName>
                                        </p:attrNameLst>
                                      </p:cBhvr>
                                      <p:tavLst>
                                        <p:tav tm="0">
                                          <p:val>
                                            <p:strVal val="#ppt_y"/>
                                          </p:val>
                                        </p:tav>
                                        <p:tav tm="100000">
                                          <p:val>
                                            <p:strVal val="#ppt_y"/>
                                          </p:val>
                                        </p:tav>
                                      </p:tavLst>
                                    </p:anim>
                                    <p:animEffect transition="in" filter="fade">
                                      <p:cBhvr>
                                        <p:cTn id="16" dur="1000"/>
                                        <p:tgtEl>
                                          <p:spTgt spid="14"/>
                                        </p:tgtEl>
                                      </p:cBhvr>
                                    </p:animEffect>
                                  </p:childTnLst>
                                </p:cTn>
                              </p:par>
                              <p:par>
                                <p:cTn id="17" presetID="23" presetClass="entr" presetSubtype="16"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10" name="Скругленный прямоугольник 9"/>
          <p:cNvSpPr/>
          <p:nvPr/>
        </p:nvSpPr>
        <p:spPr>
          <a:xfrm>
            <a:off x="389077" y="260648"/>
            <a:ext cx="8424936" cy="792088"/>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Экранизация произведений Дина Кунца</a:t>
            </a:r>
          </a:p>
          <a:p>
            <a:pPr algn="ctr"/>
            <a:endParaRPr lang="ru-RU" sz="2400" i="1" dirty="0">
              <a:solidFill>
                <a:srgbClr val="FFFF00"/>
              </a:solidFill>
              <a:latin typeface="Times New Roman" pitchFamily="18" charset="0"/>
              <a:cs typeface="Times New Roman" pitchFamily="18" charset="0"/>
            </a:endParaRPr>
          </a:p>
        </p:txBody>
      </p:sp>
      <p:sp>
        <p:nvSpPr>
          <p:cNvPr id="12" name="Прямоугольник 11"/>
          <p:cNvSpPr/>
          <p:nvPr/>
        </p:nvSpPr>
        <p:spPr>
          <a:xfrm>
            <a:off x="4644008" y="1340768"/>
            <a:ext cx="4181580"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"Шорохи</a:t>
            </a:r>
            <a:r>
              <a:rPr lang="en-US" sz="1600" b="1" dirty="0" smtClean="0">
                <a:solidFill>
                  <a:srgbClr val="FFFF00"/>
                </a:solidFill>
                <a:latin typeface="Times New Roman" pitchFamily="18" charset="0"/>
                <a:cs typeface="Times New Roman" pitchFamily="18" charset="0"/>
              </a:rPr>
              <a:t>"(1989)</a:t>
            </a:r>
            <a:r>
              <a:rPr lang="ru-RU" sz="1600" b="1" dirty="0" smtClean="0">
                <a:solidFill>
                  <a:srgbClr val="FFFF00"/>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экранизация одноимённого </a:t>
            </a:r>
            <a:r>
              <a:rPr lang="ru-RU" sz="1600" dirty="0" err="1" smtClean="0">
                <a:latin typeface="Times New Roman" pitchFamily="18" charset="0"/>
                <a:cs typeface="Times New Roman" pitchFamily="18" charset="0"/>
              </a:rPr>
              <a:t>шедеврального</a:t>
            </a:r>
            <a:r>
              <a:rPr lang="ru-RU" sz="1600" dirty="0" smtClean="0">
                <a:latin typeface="Times New Roman" pitchFamily="18" charset="0"/>
                <a:cs typeface="Times New Roman" pitchFamily="18" charset="0"/>
              </a:rPr>
              <a:t> романа Дина Кунца 1980 года</a:t>
            </a:r>
          </a:p>
          <a:p>
            <a:pPr algn="just"/>
            <a:r>
              <a:rPr lang="ru-RU" sz="1600" i="1" dirty="0" smtClean="0">
                <a:latin typeface="Times New Roman" pitchFamily="18" charset="0"/>
                <a:cs typeface="Times New Roman" pitchFamily="18" charset="0"/>
              </a:rPr>
              <a:t>Режиссер: Дуглас Джексон</a:t>
            </a:r>
            <a:endParaRPr lang="ru-RU" sz="1600" i="1" dirty="0">
              <a:solidFill>
                <a:srgbClr val="FFFF00"/>
              </a:solidFill>
              <a:latin typeface="Times New Roman" pitchFamily="18" charset="0"/>
              <a:cs typeface="Times New Roman" pitchFamily="18" charset="0"/>
            </a:endParaRPr>
          </a:p>
        </p:txBody>
      </p:sp>
      <p:sp>
        <p:nvSpPr>
          <p:cNvPr id="14" name="Прямоугольник 13"/>
          <p:cNvSpPr/>
          <p:nvPr/>
        </p:nvSpPr>
        <p:spPr>
          <a:xfrm>
            <a:off x="446952" y="530120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"Ангелы-хранители</a:t>
            </a:r>
            <a:r>
              <a:rPr lang="en-US" sz="1600" b="1" dirty="0" smtClean="0">
                <a:solidFill>
                  <a:srgbClr val="FFFF00"/>
                </a:solidFill>
                <a:latin typeface="Times New Roman" pitchFamily="18" charset="0"/>
                <a:cs typeface="Times New Roman" pitchFamily="18" charset="0"/>
              </a:rPr>
              <a:t>" (1988) </a:t>
            </a:r>
            <a:r>
              <a:rPr lang="ru-RU" sz="1600" dirty="0" smtClean="0">
                <a:latin typeface="Times New Roman" pitchFamily="18" charset="0"/>
                <a:cs typeface="Times New Roman" pitchFamily="18" charset="0"/>
              </a:rPr>
              <a:t>экранизация одноимённого романа Дина Кунца 1987 года в 3-х частях</a:t>
            </a:r>
          </a:p>
          <a:p>
            <a:pPr algn="just"/>
            <a:r>
              <a:rPr lang="ru-RU" sz="1600" i="1" dirty="0" smtClean="0">
                <a:latin typeface="Times New Roman" pitchFamily="18" charset="0"/>
                <a:cs typeface="Times New Roman" pitchFamily="18" charset="0"/>
              </a:rPr>
              <a:t>Режиссер: Джон </a:t>
            </a:r>
            <a:r>
              <a:rPr lang="ru-RU" sz="1600" i="1" dirty="0" err="1" smtClean="0">
                <a:latin typeface="Times New Roman" pitchFamily="18" charset="0"/>
                <a:cs typeface="Times New Roman" pitchFamily="18" charset="0"/>
              </a:rPr>
              <a:t>Хес</a:t>
            </a:r>
            <a:endParaRPr lang="ru-RU" sz="1600" i="1" dirty="0">
              <a:solidFill>
                <a:srgbClr val="FFFF00"/>
              </a:solidFill>
              <a:latin typeface="Times New Roman" pitchFamily="18" charset="0"/>
              <a:cs typeface="Times New Roman" pitchFamily="18" charset="0"/>
            </a:endParaRPr>
          </a:p>
        </p:txBody>
      </p:sp>
      <p:pic>
        <p:nvPicPr>
          <p:cNvPr id="8" name="Рисунок 7" descr="egrdk3.jpg"/>
          <p:cNvPicPr>
            <a:picLocks noChangeAspect="1"/>
          </p:cNvPicPr>
          <p:nvPr/>
        </p:nvPicPr>
        <p:blipFill>
          <a:blip r:embed="rId3" cstate="print"/>
          <a:stretch>
            <a:fillRect/>
          </a:stretch>
        </p:blipFill>
        <p:spPr>
          <a:xfrm>
            <a:off x="5666253" y="2924944"/>
            <a:ext cx="2448272" cy="35753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Рисунок 8" descr="51B88GBA9QL.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4591" y="1412776"/>
            <a:ext cx="2603595" cy="36773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
                                        </p:tgtEl>
                                        <p:attrNameLst>
                                          <p:attrName>ppt_y</p:attrName>
                                        </p:attrNameLst>
                                      </p:cBhvr>
                                      <p:tavLst>
                                        <p:tav tm="0">
                                          <p:val>
                                            <p:strVal val="#ppt_y"/>
                                          </p:val>
                                        </p:tav>
                                        <p:tav tm="100000">
                                          <p:val>
                                            <p:strVal val="#ppt_y"/>
                                          </p:val>
                                        </p:tav>
                                      </p:tavLst>
                                    </p:anim>
                                    <p:animEffect transition="in" filter="fade">
                                      <p:cBhvr>
                                        <p:cTn id="10" dur="1000"/>
                                        <p:tgtEl>
                                          <p:spTgt spid="12"/>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4"/>
                                        </p:tgtEl>
                                        <p:attrNameLst>
                                          <p:attrName>ppt_y</p:attrName>
                                        </p:attrNameLst>
                                      </p:cBhvr>
                                      <p:tavLst>
                                        <p:tav tm="0">
                                          <p:val>
                                            <p:strVal val="#ppt_y"/>
                                          </p:val>
                                        </p:tav>
                                        <p:tav tm="100000">
                                          <p:val>
                                            <p:strVal val="#ppt_y"/>
                                          </p:val>
                                        </p:tav>
                                      </p:tavLst>
                                    </p:anim>
                                    <p:animEffect transition="in" filter="fade">
                                      <p:cBhvr>
                                        <p:cTn id="16" dur="1000"/>
                                        <p:tgtEl>
                                          <p:spTgt spid="14"/>
                                        </p:tgtEl>
                                      </p:cBhvr>
                                    </p:animEffect>
                                  </p:childTnLst>
                                </p:cTn>
                              </p:par>
                              <p:par>
                                <p:cTn id="17" presetID="23" presetClass="entr" presetSubtype="1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12" name="Прямоугольник 11"/>
          <p:cNvSpPr/>
          <p:nvPr/>
        </p:nvSpPr>
        <p:spPr>
          <a:xfrm>
            <a:off x="4721132" y="134076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n-US" sz="1600" b="1" dirty="0" smtClean="0">
                <a:solidFill>
                  <a:srgbClr val="FFFF00"/>
                </a:solidFill>
                <a:latin typeface="Times New Roman" pitchFamily="18" charset="0"/>
                <a:cs typeface="Times New Roman" pitchFamily="18" charset="0"/>
              </a:rPr>
              <a:t>"</a:t>
            </a:r>
            <a:r>
              <a:rPr lang="en-US" sz="1600" b="1" dirty="0" err="1" smtClean="0">
                <a:solidFill>
                  <a:srgbClr val="FFFF00"/>
                </a:solidFill>
                <a:latin typeface="Times New Roman" pitchFamily="18" charset="0"/>
                <a:cs typeface="Times New Roman" pitchFamily="18" charset="0"/>
              </a:rPr>
              <a:t>Слуги</a:t>
            </a:r>
            <a:r>
              <a:rPr lang="en-US" sz="1600" b="1" dirty="0" smtClean="0">
                <a:solidFill>
                  <a:srgbClr val="FFFF00"/>
                </a:solidFill>
                <a:latin typeface="Times New Roman" pitchFamily="18" charset="0"/>
                <a:cs typeface="Times New Roman" pitchFamily="18" charset="0"/>
              </a:rPr>
              <a:t> </a:t>
            </a:r>
            <a:r>
              <a:rPr lang="en-US" sz="1600" b="1" dirty="0" err="1" smtClean="0">
                <a:solidFill>
                  <a:srgbClr val="FFFF00"/>
                </a:solidFill>
                <a:latin typeface="Times New Roman" pitchFamily="18" charset="0"/>
                <a:cs typeface="Times New Roman" pitchFamily="18" charset="0"/>
              </a:rPr>
              <a:t>Сумерек</a:t>
            </a:r>
            <a:r>
              <a:rPr lang="en-US" sz="1600" b="1" dirty="0" smtClean="0">
                <a:solidFill>
                  <a:srgbClr val="FFFF00"/>
                </a:solidFill>
                <a:latin typeface="Times New Roman" pitchFamily="18" charset="0"/>
                <a:cs typeface="Times New Roman" pitchFamily="18" charset="0"/>
              </a:rPr>
              <a:t> " (1991)</a:t>
            </a:r>
            <a:r>
              <a:rPr lang="ru-RU" sz="1600" dirty="0" smtClean="0">
                <a:solidFill>
                  <a:srgbClr val="FFFF00"/>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от великолепного романа Дина Кунца </a:t>
            </a:r>
            <a:r>
              <a:rPr lang="ru-RU" sz="1600" dirty="0" smtClean="0">
                <a:solidFill>
                  <a:srgbClr val="FFFF00"/>
                </a:solidFill>
                <a:latin typeface="Times New Roman" pitchFamily="18" charset="0"/>
                <a:cs typeface="Times New Roman" pitchFamily="18" charset="0"/>
              </a:rPr>
              <a:t>"Сумерки" </a:t>
            </a:r>
            <a:r>
              <a:rPr lang="ru-RU" sz="1600" dirty="0" smtClean="0">
                <a:solidFill>
                  <a:schemeClr val="bg1"/>
                </a:solidFill>
                <a:latin typeface="Times New Roman" pitchFamily="18" charset="0"/>
                <a:cs typeface="Times New Roman" pitchFamily="18" charset="0"/>
              </a:rPr>
              <a:t>1984 года.</a:t>
            </a:r>
          </a:p>
          <a:p>
            <a:pPr algn="just"/>
            <a:r>
              <a:rPr lang="ru-RU" sz="1600" i="1" dirty="0" smtClean="0">
                <a:latin typeface="Times New Roman" pitchFamily="18" charset="0"/>
                <a:cs typeface="Times New Roman" pitchFamily="18" charset="0"/>
              </a:rPr>
              <a:t>Режиссер: </a:t>
            </a:r>
            <a:r>
              <a:rPr lang="ru-RU" sz="1600" i="1" dirty="0" err="1" smtClean="0">
                <a:latin typeface="Times New Roman" pitchFamily="18" charset="0"/>
                <a:cs typeface="Times New Roman" pitchFamily="18" charset="0"/>
              </a:rPr>
              <a:t>Джеффри</a:t>
            </a:r>
            <a:r>
              <a:rPr lang="ru-RU" sz="1600" i="1" dirty="0" smtClean="0">
                <a:latin typeface="Times New Roman" pitchFamily="18" charset="0"/>
                <a:cs typeface="Times New Roman" pitchFamily="18" charset="0"/>
              </a:rPr>
              <a:t> </a:t>
            </a:r>
            <a:r>
              <a:rPr lang="ru-RU" sz="1600" i="1" dirty="0" err="1" smtClean="0">
                <a:latin typeface="Times New Roman" pitchFamily="18" charset="0"/>
                <a:cs typeface="Times New Roman" pitchFamily="18" charset="0"/>
              </a:rPr>
              <a:t>Обрау</a:t>
            </a:r>
            <a:endParaRPr lang="ru-RU" sz="1600" i="1" dirty="0">
              <a:solidFill>
                <a:srgbClr val="FFFF00"/>
              </a:solidFill>
              <a:latin typeface="Times New Roman" pitchFamily="18" charset="0"/>
              <a:cs typeface="Times New Roman" pitchFamily="18" charset="0"/>
            </a:endParaRPr>
          </a:p>
        </p:txBody>
      </p:sp>
      <p:sp>
        <p:nvSpPr>
          <p:cNvPr id="14" name="Прямоугольник 13"/>
          <p:cNvSpPr/>
          <p:nvPr/>
        </p:nvSpPr>
        <p:spPr>
          <a:xfrm>
            <a:off x="423802" y="530120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ru-RU" sz="1600" b="1" dirty="0" smtClean="0">
                <a:solidFill>
                  <a:srgbClr val="FFFF00"/>
                </a:solidFill>
                <a:latin typeface="Times New Roman" pitchFamily="18" charset="0"/>
                <a:cs typeface="Times New Roman" pitchFamily="18" charset="0"/>
              </a:rPr>
              <a:t>"Убежище </a:t>
            </a:r>
            <a:r>
              <a:rPr lang="en-US" sz="1600" b="1" dirty="0" smtClean="0">
                <a:solidFill>
                  <a:srgbClr val="FFFF00"/>
                </a:solidFill>
                <a:latin typeface="Times New Roman" pitchFamily="18" charset="0"/>
                <a:cs typeface="Times New Roman" pitchFamily="18" charset="0"/>
              </a:rPr>
              <a:t>" (1995)</a:t>
            </a:r>
            <a:r>
              <a:rPr lang="ru-RU" sz="1600" b="1" dirty="0" smtClean="0">
                <a:solidFill>
                  <a:srgbClr val="FFFF00"/>
                </a:solidFill>
                <a:latin typeface="Times New Roman" pitchFamily="18" charset="0"/>
                <a:cs typeface="Times New Roman" pitchFamily="18" charset="0"/>
              </a:rPr>
              <a:t> - </a:t>
            </a:r>
            <a:r>
              <a:rPr lang="ru-RU" sz="1600" b="1" dirty="0" smtClean="0">
                <a:solidFill>
                  <a:schemeClr val="bg1"/>
                </a:solidFill>
                <a:latin typeface="Times New Roman" pitchFamily="18" charset="0"/>
                <a:cs typeface="Times New Roman" pitchFamily="18" charset="0"/>
              </a:rPr>
              <a:t>о</a:t>
            </a:r>
            <a:r>
              <a:rPr lang="ru-RU" sz="1600" dirty="0" smtClean="0">
                <a:latin typeface="Times New Roman" pitchFamily="18" charset="0"/>
                <a:cs typeface="Times New Roman" pitchFamily="18" charset="0"/>
              </a:rPr>
              <a:t>тличная экранизация романа Дина Кунца </a:t>
            </a:r>
            <a:r>
              <a:rPr lang="ru-RU" sz="1600" dirty="0" smtClean="0">
                <a:solidFill>
                  <a:srgbClr val="FFFF00"/>
                </a:solidFill>
                <a:latin typeface="Times New Roman" pitchFamily="18" charset="0"/>
                <a:cs typeface="Times New Roman" pitchFamily="18" charset="0"/>
              </a:rPr>
              <a:t>"Логово" </a:t>
            </a:r>
            <a:r>
              <a:rPr lang="ru-RU" sz="1600" dirty="0" smtClean="0">
                <a:solidFill>
                  <a:schemeClr val="bg1"/>
                </a:solidFill>
                <a:latin typeface="Times New Roman" pitchFamily="18" charset="0"/>
                <a:cs typeface="Times New Roman" pitchFamily="18" charset="0"/>
              </a:rPr>
              <a:t>1992 года.</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i="1" dirty="0" smtClean="0">
                <a:latin typeface="Times New Roman" pitchFamily="18" charset="0"/>
                <a:cs typeface="Times New Roman" pitchFamily="18" charset="0"/>
              </a:rPr>
              <a:t>Режиссер: </a:t>
            </a:r>
            <a:r>
              <a:rPr lang="ru-RU" sz="1600" i="1" dirty="0" err="1" smtClean="0">
                <a:latin typeface="Times New Roman" pitchFamily="18" charset="0"/>
                <a:cs typeface="Times New Roman" pitchFamily="18" charset="0"/>
              </a:rPr>
              <a:t>Бретт</a:t>
            </a:r>
            <a:r>
              <a:rPr lang="ru-RU" sz="1600" i="1" dirty="0" smtClean="0">
                <a:latin typeface="Times New Roman" pitchFamily="18" charset="0"/>
                <a:cs typeface="Times New Roman" pitchFamily="18" charset="0"/>
              </a:rPr>
              <a:t> Леонард</a:t>
            </a:r>
            <a:endParaRPr lang="ru-RU" sz="1600" i="1" dirty="0">
              <a:solidFill>
                <a:srgbClr val="FFFF00"/>
              </a:solidFill>
              <a:latin typeface="Times New Roman" pitchFamily="18" charset="0"/>
              <a:cs typeface="Times New Roman" pitchFamily="18" charset="0"/>
            </a:endParaRPr>
          </a:p>
        </p:txBody>
      </p:sp>
      <p:pic>
        <p:nvPicPr>
          <p:cNvPr id="11" name="Рисунок 10" descr="51WJioh6aaL._SS500_.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634359" y="2852936"/>
            <a:ext cx="2408045" cy="352839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3" name="Рисунок 12" descr="2gvjyo0.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15616" y="1397839"/>
            <a:ext cx="2520280" cy="36283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Скругленный прямоугольник 7"/>
          <p:cNvSpPr/>
          <p:nvPr/>
        </p:nvSpPr>
        <p:spPr>
          <a:xfrm>
            <a:off x="389077" y="260648"/>
            <a:ext cx="8424936" cy="792088"/>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Экранизация произведений Дина Кунца</a:t>
            </a: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
                                        </p:tgtEl>
                                        <p:attrNameLst>
                                          <p:attrName>ppt_y</p:attrName>
                                        </p:attrNameLst>
                                      </p:cBhvr>
                                      <p:tavLst>
                                        <p:tav tm="0">
                                          <p:val>
                                            <p:strVal val="#ppt_y"/>
                                          </p:val>
                                        </p:tav>
                                        <p:tav tm="100000">
                                          <p:val>
                                            <p:strVal val="#ppt_y"/>
                                          </p:val>
                                        </p:tav>
                                      </p:tavLst>
                                    </p:anim>
                                    <p:animEffect transition="in" filter="fade">
                                      <p:cBhvr>
                                        <p:cTn id="10" dur="1000"/>
                                        <p:tgtEl>
                                          <p:spTgt spid="12"/>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4"/>
                                        </p:tgtEl>
                                        <p:attrNameLst>
                                          <p:attrName>ppt_y</p:attrName>
                                        </p:attrNameLst>
                                      </p:cBhvr>
                                      <p:tavLst>
                                        <p:tav tm="0">
                                          <p:val>
                                            <p:strVal val="#ppt_y"/>
                                          </p:val>
                                        </p:tav>
                                        <p:tav tm="100000">
                                          <p:val>
                                            <p:strVal val="#ppt_y"/>
                                          </p:val>
                                        </p:tav>
                                      </p:tavLst>
                                    </p:anim>
                                    <p:animEffect transition="in" filter="fade">
                                      <p:cBhvr>
                                        <p:cTn id="16" dur="1000"/>
                                        <p:tgtEl>
                                          <p:spTgt spid="14"/>
                                        </p:tgtEl>
                                      </p:cBhvr>
                                    </p:animEffect>
                                  </p:childTnLst>
                                </p:cTn>
                              </p:par>
                              <p:par>
                                <p:cTn id="17" presetID="23" presetClass="entr" presetSubtype="16"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12" name="Прямоугольник 11"/>
          <p:cNvSpPr/>
          <p:nvPr/>
        </p:nvSpPr>
        <p:spPr>
          <a:xfrm>
            <a:off x="4697982" y="134076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"Острота Ощущений</a:t>
            </a:r>
            <a:r>
              <a:rPr lang="en-US" sz="1600" b="1" dirty="0" smtClean="0">
                <a:solidFill>
                  <a:srgbClr val="FFFF00"/>
                </a:solidFill>
                <a:latin typeface="Times New Roman" pitchFamily="18" charset="0"/>
                <a:cs typeface="Times New Roman" pitchFamily="18" charset="0"/>
              </a:rPr>
              <a:t>" (1997)</a:t>
            </a:r>
            <a:r>
              <a:rPr lang="ru-RU" sz="1600" dirty="0" smtClean="0">
                <a:solidFill>
                  <a:srgbClr val="FFFF00"/>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Экранизация замечательного романа Дина Кунца </a:t>
            </a:r>
            <a:r>
              <a:rPr lang="ru-RU" sz="1600" dirty="0" smtClean="0">
                <a:solidFill>
                  <a:srgbClr val="FFFF00"/>
                </a:solidFill>
                <a:latin typeface="Times New Roman" pitchFamily="18" charset="0"/>
                <a:cs typeface="Times New Roman" pitchFamily="18" charset="0"/>
              </a:rPr>
              <a:t>"Очарованный Кровью" </a:t>
            </a:r>
            <a:r>
              <a:rPr lang="ru-RU" sz="1600" dirty="0" smtClean="0">
                <a:solidFill>
                  <a:schemeClr val="bg1"/>
                </a:solidFill>
                <a:latin typeface="Times New Roman" pitchFamily="18" charset="0"/>
                <a:cs typeface="Times New Roman" pitchFamily="18" charset="0"/>
              </a:rPr>
              <a:t>1996 года.</a:t>
            </a:r>
          </a:p>
          <a:p>
            <a:pPr algn="just"/>
            <a:r>
              <a:rPr lang="ru-RU" sz="1600" i="1" dirty="0" smtClean="0">
                <a:latin typeface="Times New Roman" pitchFamily="18" charset="0"/>
                <a:cs typeface="Times New Roman" pitchFamily="18" charset="0"/>
              </a:rPr>
              <a:t>Режиссер: Ив </a:t>
            </a:r>
            <a:r>
              <a:rPr lang="ru-RU" sz="1600" i="1" dirty="0" err="1" smtClean="0">
                <a:latin typeface="Times New Roman" pitchFamily="18" charset="0"/>
                <a:cs typeface="Times New Roman" pitchFamily="18" charset="0"/>
              </a:rPr>
              <a:t>Симоно</a:t>
            </a:r>
            <a:endParaRPr lang="ru-RU" sz="1600" i="1" dirty="0">
              <a:solidFill>
                <a:srgbClr val="FFFF00"/>
              </a:solidFill>
              <a:latin typeface="Times New Roman" pitchFamily="18" charset="0"/>
              <a:cs typeface="Times New Roman" pitchFamily="18" charset="0"/>
            </a:endParaRPr>
          </a:p>
        </p:txBody>
      </p:sp>
      <p:sp>
        <p:nvSpPr>
          <p:cNvPr id="14" name="Прямоугольник 13"/>
          <p:cNvSpPr/>
          <p:nvPr/>
        </p:nvSpPr>
        <p:spPr>
          <a:xfrm>
            <a:off x="400652" y="530120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"Фантомы</a:t>
            </a:r>
            <a:r>
              <a:rPr lang="en-US" sz="1600" b="1" dirty="0" smtClean="0">
                <a:solidFill>
                  <a:srgbClr val="FFFF00"/>
                </a:solidFill>
                <a:latin typeface="Times New Roman" pitchFamily="18" charset="0"/>
                <a:cs typeface="Times New Roman" pitchFamily="18" charset="0"/>
              </a:rPr>
              <a:t>" (1998)</a:t>
            </a:r>
            <a:r>
              <a:rPr lang="ru-RU" sz="1600" b="1" dirty="0" smtClean="0">
                <a:solidFill>
                  <a:srgbClr val="FFFF00"/>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экранизация великого рома Дина Кунца </a:t>
            </a:r>
            <a:r>
              <a:rPr lang="ru-RU" sz="1600" dirty="0" smtClean="0">
                <a:solidFill>
                  <a:srgbClr val="FFFF00"/>
                </a:solidFill>
                <a:latin typeface="Times New Roman" pitchFamily="18" charset="0"/>
                <a:cs typeface="Times New Roman" pitchFamily="18" charset="0"/>
              </a:rPr>
              <a:t>"Фантомы" </a:t>
            </a:r>
            <a:r>
              <a:rPr lang="ru-RU" sz="1600" dirty="0" smtClean="0">
                <a:latin typeface="Times New Roman" pitchFamily="18" charset="0"/>
                <a:cs typeface="Times New Roman" pitchFamily="18" charset="0"/>
              </a:rPr>
              <a:t>1983 года.</a:t>
            </a:r>
          </a:p>
          <a:p>
            <a:pPr algn="just"/>
            <a:r>
              <a:rPr lang="ru-RU" sz="1600" dirty="0" smtClean="0">
                <a:latin typeface="Times New Roman" pitchFamily="18" charset="0"/>
                <a:cs typeface="Times New Roman" pitchFamily="18" charset="0"/>
              </a:rPr>
              <a:t> </a:t>
            </a:r>
            <a:r>
              <a:rPr lang="ru-RU" sz="1600" i="1" dirty="0" smtClean="0">
                <a:latin typeface="Times New Roman" pitchFamily="18" charset="0"/>
                <a:cs typeface="Times New Roman" pitchFamily="18" charset="0"/>
              </a:rPr>
              <a:t>Режиссер: Джо </a:t>
            </a:r>
            <a:r>
              <a:rPr lang="ru-RU" sz="1600" i="1" dirty="0" err="1" smtClean="0">
                <a:latin typeface="Times New Roman" pitchFamily="18" charset="0"/>
                <a:cs typeface="Times New Roman" pitchFamily="18" charset="0"/>
              </a:rPr>
              <a:t>Чаппелль</a:t>
            </a:r>
            <a:endParaRPr lang="ru-RU" sz="1600" i="1" dirty="0">
              <a:solidFill>
                <a:srgbClr val="FFFF00"/>
              </a:solidFill>
              <a:latin typeface="Times New Roman" pitchFamily="18" charset="0"/>
              <a:cs typeface="Times New Roman" pitchFamily="18" charset="0"/>
            </a:endParaRPr>
          </a:p>
        </p:txBody>
      </p:sp>
      <p:pic>
        <p:nvPicPr>
          <p:cNvPr id="8" name="Рисунок 7" descr="Острота_ощущений,_обложка_видео.jpeg"/>
          <p:cNvPicPr>
            <a:picLocks noChangeAspect="1"/>
          </p:cNvPicPr>
          <p:nvPr/>
        </p:nvPicPr>
        <p:blipFill>
          <a:blip r:embed="rId3" cstate="print"/>
          <a:stretch>
            <a:fillRect/>
          </a:stretch>
        </p:blipFill>
        <p:spPr>
          <a:xfrm>
            <a:off x="5729244" y="2848978"/>
            <a:ext cx="2232248" cy="362740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Рисунок 8" descr="1558908781.01.LZZZZZZZ.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71874" y="1372458"/>
            <a:ext cx="2592288" cy="374266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Скругленный прямоугольник 10"/>
          <p:cNvSpPr/>
          <p:nvPr/>
        </p:nvSpPr>
        <p:spPr>
          <a:xfrm>
            <a:off x="389077" y="260648"/>
            <a:ext cx="8424936" cy="792088"/>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Экранизация произведений Дина Кунца</a:t>
            </a: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
                                        </p:tgtEl>
                                        <p:attrNameLst>
                                          <p:attrName>ppt_y</p:attrName>
                                        </p:attrNameLst>
                                      </p:cBhvr>
                                      <p:tavLst>
                                        <p:tav tm="0">
                                          <p:val>
                                            <p:strVal val="#ppt_y"/>
                                          </p:val>
                                        </p:tav>
                                        <p:tav tm="100000">
                                          <p:val>
                                            <p:strVal val="#ppt_y"/>
                                          </p:val>
                                        </p:tav>
                                      </p:tavLst>
                                    </p:anim>
                                    <p:animEffect transition="in" filter="fade">
                                      <p:cBhvr>
                                        <p:cTn id="10" dur="1000"/>
                                        <p:tgtEl>
                                          <p:spTgt spid="12"/>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4"/>
                                        </p:tgtEl>
                                        <p:attrNameLst>
                                          <p:attrName>ppt_y</p:attrName>
                                        </p:attrNameLst>
                                      </p:cBhvr>
                                      <p:tavLst>
                                        <p:tav tm="0">
                                          <p:val>
                                            <p:strVal val="#ppt_y"/>
                                          </p:val>
                                        </p:tav>
                                        <p:tav tm="100000">
                                          <p:val>
                                            <p:strVal val="#ppt_y"/>
                                          </p:val>
                                        </p:tav>
                                      </p:tavLst>
                                    </p:anim>
                                    <p:animEffect transition="in" filter="fade">
                                      <p:cBhvr>
                                        <p:cTn id="16" dur="1000"/>
                                        <p:tgtEl>
                                          <p:spTgt spid="14"/>
                                        </p:tgtEl>
                                      </p:cBhvr>
                                    </p:animEffect>
                                  </p:childTnLst>
                                </p:cTn>
                              </p:par>
                              <p:par>
                                <p:cTn id="17" presetID="23" presetClass="entr" presetSubtype="1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12" name="Прямоугольник 11"/>
          <p:cNvSpPr/>
          <p:nvPr/>
        </p:nvSpPr>
        <p:spPr>
          <a:xfrm>
            <a:off x="4697982" y="134076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"Мистер Убийство" (1998) </a:t>
            </a:r>
            <a:r>
              <a:rPr lang="ru-RU" sz="1600" dirty="0" smtClean="0">
                <a:latin typeface="Times New Roman" pitchFamily="18" charset="0"/>
                <a:cs typeface="Times New Roman" pitchFamily="18" charset="0"/>
              </a:rPr>
              <a:t>Довольно сильная экранизация одноимённого романа Дина Кунца 1993 года.</a:t>
            </a:r>
          </a:p>
          <a:p>
            <a:pPr algn="just"/>
            <a:r>
              <a:rPr lang="ru-RU" sz="1600" i="1" dirty="0" smtClean="0">
                <a:latin typeface="Times New Roman" pitchFamily="18" charset="0"/>
                <a:cs typeface="Times New Roman" pitchFamily="18" charset="0"/>
              </a:rPr>
              <a:t>Режиссер: Дик Лори</a:t>
            </a:r>
            <a:endParaRPr lang="ru-RU" sz="1600" i="1" dirty="0">
              <a:solidFill>
                <a:srgbClr val="FFFF00"/>
              </a:solidFill>
              <a:latin typeface="Times New Roman" pitchFamily="18" charset="0"/>
              <a:cs typeface="Times New Roman" pitchFamily="18" charset="0"/>
            </a:endParaRPr>
          </a:p>
        </p:txBody>
      </p:sp>
      <p:sp>
        <p:nvSpPr>
          <p:cNvPr id="14" name="Прямоугольник 13"/>
          <p:cNvSpPr/>
          <p:nvPr/>
        </p:nvSpPr>
        <p:spPr>
          <a:xfrm>
            <a:off x="400652" y="5301208"/>
            <a:ext cx="4104456"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"Чёрная Река</a:t>
            </a:r>
            <a:r>
              <a:rPr lang="en-US" sz="1600" b="1" dirty="0" smtClean="0">
                <a:solidFill>
                  <a:srgbClr val="FFFF00"/>
                </a:solidFill>
                <a:latin typeface="Times New Roman" pitchFamily="18" charset="0"/>
                <a:cs typeface="Times New Roman" pitchFamily="18" charset="0"/>
              </a:rPr>
              <a:t>" (2001)</a:t>
            </a:r>
            <a:r>
              <a:rPr lang="ru-RU" sz="1600" b="1" dirty="0" smtClean="0">
                <a:solidFill>
                  <a:srgbClr val="FFFF00"/>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интересный телефильм, снятый по одноимённой повести Дина Кунца 1999 года. </a:t>
            </a:r>
          </a:p>
          <a:p>
            <a:pPr algn="just"/>
            <a:r>
              <a:rPr lang="ru-RU" sz="1600" i="1" dirty="0" smtClean="0">
                <a:latin typeface="Times New Roman" pitchFamily="18" charset="0"/>
                <a:cs typeface="Times New Roman" pitchFamily="18" charset="0"/>
              </a:rPr>
              <a:t>Режиссер: </a:t>
            </a:r>
            <a:r>
              <a:rPr lang="en-US" sz="1600" i="1" dirty="0" smtClean="0">
                <a:latin typeface="Times New Roman" pitchFamily="18" charset="0"/>
                <a:cs typeface="Times New Roman" pitchFamily="18" charset="0"/>
              </a:rPr>
              <a:t>Jeff </a:t>
            </a:r>
            <a:r>
              <a:rPr lang="ru-RU" sz="1600" i="1"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Bleckner</a:t>
            </a:r>
            <a:endParaRPr lang="ru-RU" sz="1600" i="1" dirty="0">
              <a:solidFill>
                <a:srgbClr val="FFFF00"/>
              </a:solidFill>
              <a:latin typeface="Times New Roman" pitchFamily="18" charset="0"/>
              <a:cs typeface="Times New Roman" pitchFamily="18" charset="0"/>
            </a:endParaRPr>
          </a:p>
        </p:txBody>
      </p:sp>
      <p:pic>
        <p:nvPicPr>
          <p:cNvPr id="11" name="Рисунок 10" descr="71GPJRRTKYL._SS500_.gi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590344" y="2852936"/>
            <a:ext cx="2453248" cy="35752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3" name="Рисунок 12" descr="51CyZOmJSVL._SS500_.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034591" y="1340768"/>
            <a:ext cx="2592288" cy="36999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Скругленный прямоугольник 7"/>
          <p:cNvSpPr/>
          <p:nvPr/>
        </p:nvSpPr>
        <p:spPr>
          <a:xfrm>
            <a:off x="389077" y="260648"/>
            <a:ext cx="8424936" cy="792088"/>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Экранизация произведений Дина Кунца</a:t>
            </a: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
                                        </p:tgtEl>
                                        <p:attrNameLst>
                                          <p:attrName>ppt_y</p:attrName>
                                        </p:attrNameLst>
                                      </p:cBhvr>
                                      <p:tavLst>
                                        <p:tav tm="0">
                                          <p:val>
                                            <p:strVal val="#ppt_y"/>
                                          </p:val>
                                        </p:tav>
                                        <p:tav tm="100000">
                                          <p:val>
                                            <p:strVal val="#ppt_y"/>
                                          </p:val>
                                        </p:tav>
                                      </p:tavLst>
                                    </p:anim>
                                    <p:animEffect transition="in" filter="fade">
                                      <p:cBhvr>
                                        <p:cTn id="10" dur="1000"/>
                                        <p:tgtEl>
                                          <p:spTgt spid="12"/>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4"/>
                                        </p:tgtEl>
                                        <p:attrNameLst>
                                          <p:attrName>ppt_y</p:attrName>
                                        </p:attrNameLst>
                                      </p:cBhvr>
                                      <p:tavLst>
                                        <p:tav tm="0">
                                          <p:val>
                                            <p:strVal val="#ppt_y"/>
                                          </p:val>
                                        </p:tav>
                                        <p:tav tm="100000">
                                          <p:val>
                                            <p:strVal val="#ppt_y"/>
                                          </p:val>
                                        </p:tav>
                                      </p:tavLst>
                                    </p:anim>
                                    <p:animEffect transition="in" filter="fade">
                                      <p:cBhvr>
                                        <p:cTn id="16" dur="1000"/>
                                        <p:tgtEl>
                                          <p:spTgt spid="14"/>
                                        </p:tgtEl>
                                      </p:cBhvr>
                                    </p:animEffect>
                                  </p:childTnLst>
                                </p:cTn>
                              </p:par>
                              <p:par>
                                <p:cTn id="17" presetID="23" presetClass="entr" presetSubtype="16"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12" name="Прямоугольник 11"/>
          <p:cNvSpPr/>
          <p:nvPr/>
        </p:nvSpPr>
        <p:spPr>
          <a:xfrm>
            <a:off x="4283968" y="1340768"/>
            <a:ext cx="4541620" cy="122413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b="1" dirty="0" smtClean="0">
                <a:solidFill>
                  <a:srgbClr val="FFFF00"/>
                </a:solidFill>
                <a:latin typeface="Times New Roman" pitchFamily="18" charset="0"/>
                <a:cs typeface="Times New Roman" pitchFamily="18" charset="0"/>
              </a:rPr>
              <a:t>"Франкенштейн (Новый Франкенштейн)</a:t>
            </a:r>
            <a:r>
              <a:rPr lang="en-US" sz="1600" b="1" dirty="0" smtClean="0">
                <a:solidFill>
                  <a:srgbClr val="FFFF00"/>
                </a:solidFill>
                <a:latin typeface="Times New Roman" pitchFamily="18" charset="0"/>
                <a:cs typeface="Times New Roman" pitchFamily="18" charset="0"/>
              </a:rPr>
              <a:t>" (2004)</a:t>
            </a:r>
            <a:r>
              <a:rPr lang="ru-RU" sz="1600" b="1" dirty="0" smtClean="0">
                <a:solidFill>
                  <a:srgbClr val="FFFF00"/>
                </a:solidFill>
                <a:latin typeface="Times New Roman" pitchFamily="18" charset="0"/>
                <a:cs typeface="Times New Roman" pitchFamily="18" charset="0"/>
              </a:rPr>
              <a:t> </a:t>
            </a:r>
            <a:r>
              <a:rPr lang="ru-RU" sz="1600" dirty="0" smtClean="0">
                <a:solidFill>
                  <a:schemeClr val="bg1"/>
                </a:solidFill>
                <a:latin typeface="Times New Roman" pitchFamily="18" charset="0"/>
                <a:cs typeface="Times New Roman" pitchFamily="18" charset="0"/>
              </a:rPr>
              <a:t>по серии книг Дина Кунца </a:t>
            </a:r>
            <a:r>
              <a:rPr lang="ru-RU" sz="1600" dirty="0" smtClean="0">
                <a:solidFill>
                  <a:srgbClr val="FFFF00"/>
                </a:solidFill>
                <a:latin typeface="Times New Roman" pitchFamily="18" charset="0"/>
                <a:cs typeface="Times New Roman" pitchFamily="18" charset="0"/>
              </a:rPr>
              <a:t>«Франкенштейн».</a:t>
            </a:r>
          </a:p>
          <a:p>
            <a:pPr algn="just"/>
            <a:r>
              <a:rPr lang="ru-RU" sz="1600" i="1" dirty="0" smtClean="0">
                <a:latin typeface="Times New Roman" pitchFamily="18" charset="0"/>
                <a:cs typeface="Times New Roman" pitchFamily="18" charset="0"/>
              </a:rPr>
              <a:t>Режиссер: </a:t>
            </a:r>
            <a:r>
              <a:rPr lang="ru-RU" sz="1600" i="1" dirty="0" err="1" smtClean="0">
                <a:latin typeface="Times New Roman" pitchFamily="18" charset="0"/>
                <a:cs typeface="Times New Roman" pitchFamily="18" charset="0"/>
              </a:rPr>
              <a:t>Маркус</a:t>
            </a:r>
            <a:r>
              <a:rPr lang="ru-RU" sz="1600" i="1" dirty="0" smtClean="0">
                <a:latin typeface="Times New Roman" pitchFamily="18" charset="0"/>
                <a:cs typeface="Times New Roman" pitchFamily="18" charset="0"/>
              </a:rPr>
              <a:t> </a:t>
            </a:r>
            <a:r>
              <a:rPr lang="ru-RU" sz="1600" i="1" dirty="0" err="1" smtClean="0">
                <a:latin typeface="Times New Roman" pitchFamily="18" charset="0"/>
                <a:cs typeface="Times New Roman" pitchFamily="18" charset="0"/>
              </a:rPr>
              <a:t>Ниспель</a:t>
            </a:r>
            <a:endParaRPr lang="ru-RU" sz="1600" i="1" dirty="0">
              <a:solidFill>
                <a:srgbClr val="FFFF00"/>
              </a:solidFill>
              <a:latin typeface="Times New Roman" pitchFamily="18" charset="0"/>
              <a:cs typeface="Times New Roman" pitchFamily="18" charset="0"/>
            </a:endParaRPr>
          </a:p>
        </p:txBody>
      </p:sp>
      <p:pic>
        <p:nvPicPr>
          <p:cNvPr id="8" name="Рисунок 7" descr="51HWAYA1B4L._SS500_.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1844" y="2852936"/>
            <a:ext cx="2328038" cy="352839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Прямоугольник 8"/>
          <p:cNvSpPr/>
          <p:nvPr/>
        </p:nvSpPr>
        <p:spPr>
          <a:xfrm>
            <a:off x="391635" y="4725144"/>
            <a:ext cx="4104456" cy="1688351"/>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Несмотря на жесткие и порой довольно жуткие книги неизменным  в них остаётся радость и оптимистичный настрой к жизни:</a:t>
            </a:r>
            <a:r>
              <a:rPr lang="ru-RU" sz="1600" dirty="0" smtClean="0">
                <a:solidFill>
                  <a:srgbClr val="FFC000"/>
                </a:solidFill>
                <a:latin typeface="Times New Roman" pitchFamily="18" charset="0"/>
                <a:cs typeface="Times New Roman" pitchFamily="18" charset="0"/>
              </a:rPr>
              <a:t>«</a:t>
            </a:r>
            <a:r>
              <a:rPr lang="ru-RU" sz="1600" i="1" dirty="0" smtClean="0">
                <a:solidFill>
                  <a:srgbClr val="FFC000"/>
                </a:solidFill>
                <a:latin typeface="Times New Roman" pitchFamily="18" charset="0"/>
                <a:cs typeface="Times New Roman" pitchFamily="18" charset="0"/>
              </a:rPr>
              <a:t>Что бы ни случилось, нужно помнить — это всего лишь жизнь, и мы прорвемся!» </a:t>
            </a:r>
            <a:r>
              <a:rPr lang="ru-RU" sz="1400" i="1" dirty="0" smtClean="0">
                <a:solidFill>
                  <a:srgbClr val="FFFF00"/>
                </a:solidFill>
                <a:latin typeface="Times New Roman" pitchFamily="18" charset="0"/>
                <a:cs typeface="Times New Roman" pitchFamily="18" charset="0"/>
              </a:rPr>
              <a:t>(«Темные реки сердца») </a:t>
            </a:r>
            <a:endParaRPr lang="ru-RU" sz="1600" i="1" dirty="0">
              <a:solidFill>
                <a:srgbClr val="FFFF00"/>
              </a:solidFill>
              <a:latin typeface="Times New Roman" pitchFamily="18" charset="0"/>
              <a:cs typeface="Times New Roman" pitchFamily="18" charset="0"/>
            </a:endParaRPr>
          </a:p>
        </p:txBody>
      </p:sp>
      <p:sp>
        <p:nvSpPr>
          <p:cNvPr id="15" name="Горизонтальный свиток 14"/>
          <p:cNvSpPr/>
          <p:nvPr/>
        </p:nvSpPr>
        <p:spPr>
          <a:xfrm>
            <a:off x="3262684" y="2924944"/>
            <a:ext cx="2232248" cy="1008112"/>
          </a:xfrm>
          <a:prstGeom prst="horizontalScroll">
            <a:avLst/>
          </a:prstGeom>
          <a:solidFill>
            <a:schemeClr val="accent6">
              <a:lumMod val="75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1600" dirty="0" smtClean="0">
                <a:solidFill>
                  <a:schemeClr val="tx1"/>
                </a:solidFill>
                <a:latin typeface="Times New Roman" pitchFamily="18" charset="0"/>
                <a:cs typeface="Times New Roman" pitchFamily="18" charset="0"/>
              </a:rPr>
              <a:t>По мотивам книг Дина Кунца создано 17 фильмов</a:t>
            </a:r>
            <a:endParaRPr lang="ru-RU" sz="1600" i="1" dirty="0">
              <a:solidFill>
                <a:schemeClr val="tx1"/>
              </a:solidFill>
              <a:latin typeface="Times New Roman" pitchFamily="18" charset="0"/>
              <a:cs typeface="Times New Roman" pitchFamily="18" charset="0"/>
            </a:endParaRPr>
          </a:p>
        </p:txBody>
      </p:sp>
      <p:pic>
        <p:nvPicPr>
          <p:cNvPr id="16" name="Рисунок 15" descr="koontz2.big.jpg"/>
          <p:cNvPicPr>
            <a:picLocks noChangeAspect="1"/>
          </p:cNvPicPr>
          <p:nvPr/>
        </p:nvPicPr>
        <p:blipFill>
          <a:blip r:embed="rId4" cstate="print"/>
          <a:stretch>
            <a:fillRect/>
          </a:stretch>
        </p:blipFill>
        <p:spPr>
          <a:xfrm>
            <a:off x="400652" y="1433368"/>
            <a:ext cx="2540000" cy="3048000"/>
          </a:xfrm>
          <a:prstGeom prst="rect">
            <a:avLst/>
          </a:prstGeom>
          <a:ln w="38100">
            <a:solidFill>
              <a:schemeClr val="bg2">
                <a:lumMod val="50000"/>
              </a:schemeClr>
            </a:solidFill>
          </a:ln>
        </p:spPr>
      </p:pic>
      <p:sp>
        <p:nvSpPr>
          <p:cNvPr id="11" name="Скругленный прямоугольник 10"/>
          <p:cNvSpPr/>
          <p:nvPr/>
        </p:nvSpPr>
        <p:spPr>
          <a:xfrm>
            <a:off x="389077" y="260648"/>
            <a:ext cx="8424936" cy="792088"/>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32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Экранизация произведений Дина Кунца</a:t>
            </a:r>
          </a:p>
          <a:p>
            <a:pPr algn="ctr"/>
            <a:endParaRPr lang="ru-RU" sz="24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
                                        </p:tgtEl>
                                        <p:attrNameLst>
                                          <p:attrName>ppt_y</p:attrName>
                                        </p:attrNameLst>
                                      </p:cBhvr>
                                      <p:tavLst>
                                        <p:tav tm="0">
                                          <p:val>
                                            <p:strVal val="#ppt_y"/>
                                          </p:val>
                                        </p:tav>
                                        <p:tav tm="100000">
                                          <p:val>
                                            <p:strVal val="#ppt_y"/>
                                          </p:val>
                                        </p:tav>
                                      </p:tavLst>
                                    </p:anim>
                                    <p:animEffect transition="in" filter="fade">
                                      <p:cBhvr>
                                        <p:cTn id="10" dur="1000"/>
                                        <p:tgtEl>
                                          <p:spTgt spid="12"/>
                                        </p:tgtEl>
                                      </p:cBhvr>
                                    </p:animEffect>
                                  </p:childTnLst>
                                </p:cTn>
                              </p:par>
                              <p:par>
                                <p:cTn id="11" presetID="23" presetClass="entr" presetSubtype="16"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par>
                                <p:cTn id="15" presetID="30"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800" decel="100000"/>
                                        <p:tgtEl>
                                          <p:spTgt spid="9"/>
                                        </p:tgtEl>
                                      </p:cBhvr>
                                    </p:animEffect>
                                    <p:anim calcmode="lin" valueType="num">
                                      <p:cBhvr>
                                        <p:cTn id="18" dur="800" decel="100000" fill="hold"/>
                                        <p:tgtEl>
                                          <p:spTgt spid="9"/>
                                        </p:tgtEl>
                                        <p:attrNameLst>
                                          <p:attrName>style.rotation</p:attrName>
                                        </p:attrNameLst>
                                      </p:cBhvr>
                                      <p:tavLst>
                                        <p:tav tm="0">
                                          <p:val>
                                            <p:fltVal val="-90"/>
                                          </p:val>
                                        </p:tav>
                                        <p:tav tm="100000">
                                          <p:val>
                                            <p:fltVal val="0"/>
                                          </p:val>
                                        </p:tav>
                                      </p:tavLst>
                                    </p:anim>
                                    <p:anim calcmode="lin" valueType="num">
                                      <p:cBhvr>
                                        <p:cTn id="19" dur="800" decel="100000" fill="hold"/>
                                        <p:tgtEl>
                                          <p:spTgt spid="9"/>
                                        </p:tgtEl>
                                        <p:attrNameLst>
                                          <p:attrName>ppt_x</p:attrName>
                                        </p:attrNameLst>
                                      </p:cBhvr>
                                      <p:tavLst>
                                        <p:tav tm="0">
                                          <p:val>
                                            <p:strVal val="#ppt_x+0.4"/>
                                          </p:val>
                                        </p:tav>
                                        <p:tav tm="100000">
                                          <p:val>
                                            <p:strVal val="#ppt_x-0.05"/>
                                          </p:val>
                                        </p:tav>
                                      </p:tavLst>
                                    </p:anim>
                                    <p:anim calcmode="lin" valueType="num">
                                      <p:cBhvr>
                                        <p:cTn id="20" dur="800" decel="100000" fill="hold"/>
                                        <p:tgtEl>
                                          <p:spTgt spid="9"/>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par>
                                <p:cTn id="23" presetID="3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800" decel="100000"/>
                                        <p:tgtEl>
                                          <p:spTgt spid="15"/>
                                        </p:tgtEl>
                                      </p:cBhvr>
                                    </p:animEffect>
                                    <p:anim calcmode="lin" valueType="num">
                                      <p:cBhvr>
                                        <p:cTn id="26" dur="800" decel="100000" fill="hold"/>
                                        <p:tgtEl>
                                          <p:spTgt spid="15"/>
                                        </p:tgtEl>
                                        <p:attrNameLst>
                                          <p:attrName>style.rotation</p:attrName>
                                        </p:attrNameLst>
                                      </p:cBhvr>
                                      <p:tavLst>
                                        <p:tav tm="0">
                                          <p:val>
                                            <p:fltVal val="-90"/>
                                          </p:val>
                                        </p:tav>
                                        <p:tav tm="100000">
                                          <p:val>
                                            <p:fltVal val="0"/>
                                          </p:val>
                                        </p:tav>
                                      </p:tavLst>
                                    </p:anim>
                                    <p:anim calcmode="lin" valueType="num">
                                      <p:cBhvr>
                                        <p:cTn id="27" dur="800" decel="100000" fill="hold"/>
                                        <p:tgtEl>
                                          <p:spTgt spid="15"/>
                                        </p:tgtEl>
                                        <p:attrNameLst>
                                          <p:attrName>ppt_x</p:attrName>
                                        </p:attrNameLst>
                                      </p:cBhvr>
                                      <p:tavLst>
                                        <p:tav tm="0">
                                          <p:val>
                                            <p:strVal val="#ppt_x+0.4"/>
                                          </p:val>
                                        </p:tav>
                                        <p:tav tm="100000">
                                          <p:val>
                                            <p:strVal val="#ppt_x-0.05"/>
                                          </p:val>
                                        </p:tav>
                                      </p:tavLst>
                                    </p:anim>
                                    <p:anim calcmode="lin" valueType="num">
                                      <p:cBhvr>
                                        <p:cTn id="28" dur="800" decel="100000" fill="hold"/>
                                        <p:tgtEl>
                                          <p:spTgt spid="1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par>
                                <p:cTn id="31" presetID="30"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800" decel="100000"/>
                                        <p:tgtEl>
                                          <p:spTgt spid="16"/>
                                        </p:tgtEl>
                                      </p:cBhvr>
                                    </p:animEffect>
                                    <p:anim calcmode="lin" valueType="num">
                                      <p:cBhvr>
                                        <p:cTn id="34" dur="800" decel="100000" fill="hold"/>
                                        <p:tgtEl>
                                          <p:spTgt spid="16"/>
                                        </p:tgtEl>
                                        <p:attrNameLst>
                                          <p:attrName>style.rotation</p:attrName>
                                        </p:attrNameLst>
                                      </p:cBhvr>
                                      <p:tavLst>
                                        <p:tav tm="0">
                                          <p:val>
                                            <p:fltVal val="-90"/>
                                          </p:val>
                                        </p:tav>
                                        <p:tav tm="100000">
                                          <p:val>
                                            <p:fltVal val="0"/>
                                          </p:val>
                                        </p:tav>
                                      </p:tavLst>
                                    </p:anim>
                                    <p:anim calcmode="lin" valueType="num">
                                      <p:cBhvr>
                                        <p:cTn id="35" dur="800" decel="100000" fill="hold"/>
                                        <p:tgtEl>
                                          <p:spTgt spid="16"/>
                                        </p:tgtEl>
                                        <p:attrNameLst>
                                          <p:attrName>ppt_x</p:attrName>
                                        </p:attrNameLst>
                                      </p:cBhvr>
                                      <p:tavLst>
                                        <p:tav tm="0">
                                          <p:val>
                                            <p:strVal val="#ppt_x+0.4"/>
                                          </p:val>
                                        </p:tav>
                                        <p:tav tm="100000">
                                          <p:val>
                                            <p:strVal val="#ppt_x-0.05"/>
                                          </p:val>
                                        </p:tav>
                                      </p:tavLst>
                                    </p:anim>
                                    <p:anim calcmode="lin" valueType="num">
                                      <p:cBhvr>
                                        <p:cTn id="36" dur="800" decel="100000" fill="hold"/>
                                        <p:tgtEl>
                                          <p:spTgt spid="16"/>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5" name="Прямоугольник 4"/>
          <p:cNvSpPr/>
          <p:nvPr/>
        </p:nvSpPr>
        <p:spPr>
          <a:xfrm>
            <a:off x="395536" y="1254627"/>
            <a:ext cx="8401786" cy="2160240"/>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solidFill>
                  <a:srgbClr val="FFFF00"/>
                </a:solidFill>
                <a:latin typeface="Times New Roman" pitchFamily="18" charset="0"/>
                <a:cs typeface="Times New Roman" pitchFamily="18" charset="0"/>
              </a:rPr>
              <a:t>         Дин Рэй Кунц </a:t>
            </a:r>
            <a:r>
              <a:rPr lang="ru-RU" sz="1600" dirty="0" smtClean="0">
                <a:latin typeface="Times New Roman" pitchFamily="18" charset="0"/>
                <a:cs typeface="Times New Roman" pitchFamily="18" charset="0"/>
              </a:rPr>
              <a:t>родился в Пенсильвании (США). Начал писать свои произведения в возрасте 8 лет, делая к ним цветные обложки и продавая соседям за несколько монеток, а в 12 лет он выиграл  в соревновании на написание эссе «Что значит для меня Америка». </a:t>
            </a:r>
          </a:p>
          <a:p>
            <a:pPr algn="just"/>
            <a:r>
              <a:rPr lang="ru-RU" sz="1600" dirty="0" smtClean="0">
                <a:latin typeface="Times New Roman" pitchFamily="18" charset="0"/>
                <a:cs typeface="Times New Roman" pitchFamily="18" charset="0"/>
              </a:rPr>
              <a:t>         После окончания колледжа </a:t>
            </a:r>
            <a:r>
              <a:rPr lang="ru-RU" sz="1600" dirty="0" err="1" smtClean="0">
                <a:latin typeface="Times New Roman" pitchFamily="18" charset="0"/>
                <a:cs typeface="Times New Roman" pitchFamily="18" charset="0"/>
              </a:rPr>
              <a:t>Шиппенбурга</a:t>
            </a:r>
            <a:r>
              <a:rPr lang="ru-RU" sz="1600" dirty="0" smtClean="0">
                <a:latin typeface="Times New Roman" pitchFamily="18" charset="0"/>
                <a:cs typeface="Times New Roman" pitchFamily="18" charset="0"/>
              </a:rPr>
              <a:t> начал работать учителем английского языка.  Но мечтой Кунца всегда была писательская карьера. Во время учебы в университете он победил в конкурсе рассказов популярного журнала «</a:t>
            </a:r>
            <a:r>
              <a:rPr lang="ru-RU" sz="1600" dirty="0" err="1" smtClean="0">
                <a:latin typeface="Times New Roman" pitchFamily="18" charset="0"/>
                <a:cs typeface="Times New Roman" pitchFamily="18" charset="0"/>
              </a:rPr>
              <a:t>Атлантик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Мансли</a:t>
            </a:r>
            <a:r>
              <a:rPr lang="ru-RU" sz="1600" dirty="0" smtClean="0">
                <a:latin typeface="Times New Roman" pitchFamily="18" charset="0"/>
                <a:cs typeface="Times New Roman" pitchFamily="18" charset="0"/>
              </a:rPr>
              <a:t>». Тогда-то Кунц и настроил себя на карьеру писателя</a:t>
            </a:r>
          </a:p>
          <a:p>
            <a:pPr algn="just"/>
            <a:endParaRPr lang="ru-RU" sz="1000" dirty="0">
              <a:latin typeface="Times New Roman" pitchFamily="18" charset="0"/>
              <a:cs typeface="Times New Roman" pitchFamily="18" charset="0"/>
            </a:endParaRPr>
          </a:p>
        </p:txBody>
      </p:sp>
      <p:sp>
        <p:nvSpPr>
          <p:cNvPr id="8" name="Прямоугольник 7"/>
          <p:cNvSpPr/>
          <p:nvPr/>
        </p:nvSpPr>
        <p:spPr>
          <a:xfrm>
            <a:off x="398094" y="3933056"/>
            <a:ext cx="4032448" cy="266429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Первый его рассказ, </a:t>
            </a:r>
            <a:r>
              <a:rPr lang="ru-RU" sz="1600" dirty="0" smtClean="0">
                <a:solidFill>
                  <a:srgbClr val="FFFF00"/>
                </a:solidFill>
                <a:latin typeface="Times New Roman" pitchFamily="18" charset="0"/>
                <a:cs typeface="Times New Roman" pitchFamily="18" charset="0"/>
              </a:rPr>
              <a:t>«Убивающие взглядом»</a:t>
            </a:r>
            <a:r>
              <a:rPr lang="ru-RU" sz="1600" dirty="0" smtClean="0">
                <a:solidFill>
                  <a:schemeClr val="bg1"/>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увидел свет в 1967 году, а первый роман — </a:t>
            </a:r>
            <a:r>
              <a:rPr lang="ru-RU" sz="1600" dirty="0" smtClean="0">
                <a:solidFill>
                  <a:srgbClr val="FFFF00"/>
                </a:solidFill>
                <a:latin typeface="Times New Roman" pitchFamily="18" charset="0"/>
                <a:cs typeface="Times New Roman" pitchFamily="18" charset="0"/>
              </a:rPr>
              <a:t>«Мутанты»</a:t>
            </a:r>
            <a:r>
              <a:rPr lang="ru-RU" sz="1600" dirty="0" smtClean="0">
                <a:solidFill>
                  <a:schemeClr val="bg1"/>
                </a:solidFill>
                <a:latin typeface="Times New Roman" pitchFamily="18" charset="0"/>
                <a:cs typeface="Times New Roman" pitchFamily="18" charset="0"/>
              </a:rPr>
              <a:t> </a:t>
            </a:r>
            <a:r>
              <a:rPr lang="ru-RU" sz="1600" dirty="0" smtClean="0">
                <a:latin typeface="Times New Roman" pitchFamily="18" charset="0"/>
                <a:cs typeface="Times New Roman" pitchFamily="18" charset="0"/>
              </a:rPr>
              <a:t>в 1968 году.</a:t>
            </a:r>
          </a:p>
          <a:p>
            <a:pPr algn="just"/>
            <a:r>
              <a:rPr lang="ru-RU" sz="1600" dirty="0" smtClean="0">
                <a:latin typeface="Times New Roman" pitchFamily="18" charset="0"/>
                <a:cs typeface="Times New Roman" pitchFamily="18" charset="0"/>
              </a:rPr>
              <a:t>          Эти книги сразу принесли молодому автору читательский успех, который закрепил Дина на писательской ниве, как непревзойденного мастера остросюжетных триллеров, которые держат в напряжении с первой и до последней строчки</a:t>
            </a:r>
          </a:p>
          <a:p>
            <a:pPr algn="just"/>
            <a:endParaRPr lang="ru-RU" sz="1000" dirty="0">
              <a:latin typeface="Times New Roman" pitchFamily="18" charset="0"/>
              <a:cs typeface="Times New Roman" pitchFamily="18" charset="0"/>
            </a:endParaRPr>
          </a:p>
        </p:txBody>
      </p:sp>
      <p:sp>
        <p:nvSpPr>
          <p:cNvPr id="10" name="Скругленный прямоугольник 9"/>
          <p:cNvSpPr/>
          <p:nvPr/>
        </p:nvSpPr>
        <p:spPr>
          <a:xfrm>
            <a:off x="39809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Биография Дина Кунца</a:t>
            </a:r>
          </a:p>
          <a:p>
            <a:pPr algn="ctr"/>
            <a:endParaRPr lang="ru-RU" sz="2400" i="1" dirty="0">
              <a:solidFill>
                <a:srgbClr val="FFFF00"/>
              </a:solidFill>
              <a:latin typeface="Times New Roman" pitchFamily="18" charset="0"/>
              <a:cs typeface="Times New Roman" pitchFamily="18" charset="0"/>
            </a:endParaRPr>
          </a:p>
        </p:txBody>
      </p:sp>
      <p:pic>
        <p:nvPicPr>
          <p:cNvPr id="11" name="Рисунок 10" descr="koontz_2.jpg"/>
          <p:cNvPicPr>
            <a:picLocks noChangeAspect="1"/>
          </p:cNvPicPr>
          <p:nvPr/>
        </p:nvPicPr>
        <p:blipFill>
          <a:blip r:embed="rId3" cstate="print"/>
          <a:stretch>
            <a:fillRect/>
          </a:stretch>
        </p:blipFill>
        <p:spPr>
          <a:xfrm>
            <a:off x="6409483" y="3661715"/>
            <a:ext cx="2334018" cy="1584176"/>
          </a:xfrm>
          <a:prstGeom prst="rect">
            <a:avLst/>
          </a:prstGeom>
          <a:ln w="38100">
            <a:solidFill>
              <a:srgbClr val="B3A979"/>
            </a:solidFill>
          </a:ln>
        </p:spPr>
      </p:pic>
      <p:pic>
        <p:nvPicPr>
          <p:cNvPr id="6" name="Рисунок 5" descr="300_62322.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88024" y="4065497"/>
            <a:ext cx="2001803" cy="2520280"/>
          </a:xfrm>
          <a:prstGeom prst="rect">
            <a:avLst/>
          </a:prstGeom>
          <a:ln w="38100">
            <a:solidFill>
              <a:schemeClr val="bg2">
                <a:lumMod val="7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24" presetClass="entr" presetSubtype="0"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 to="" calcmode="lin" valueType="num">
                                      <p:cBhvr>
                                        <p:cTn id="13" dur="1" fill="hold"/>
                                        <p:tgtEl>
                                          <p:spTgt spid="11"/>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to="" calcmode="lin" valueType="num">
                                      <p:cBhvr>
                                        <p:cTn id="16" dur="1" fill="hold"/>
                                        <p:tgtEl>
                                          <p:spTgt spid="6"/>
                                        </p:tgtEl>
                                        <p:attrNameLst>
                                          <p:attrName/>
                                        </p:attrNameLst>
                                      </p:cBhvr>
                                    </p:anim>
                                  </p:childTnLst>
                                </p:cTn>
                              </p:par>
                            </p:childTnLst>
                          </p:cTn>
                        </p:par>
                        <p:par>
                          <p:cTn id="17" fill="hold">
                            <p:stCondLst>
                              <p:cond delay="1000"/>
                            </p:stCondLst>
                            <p:childTnLst>
                              <p:par>
                                <p:cTn id="18" presetID="5" presetClass="entr" presetSubtype="10" fill="hold" grpId="1"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heckerboard(across)">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8"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9" name="Прямоугольник 8"/>
          <p:cNvSpPr/>
          <p:nvPr/>
        </p:nvSpPr>
        <p:spPr>
          <a:xfrm>
            <a:off x="395536" y="5013176"/>
            <a:ext cx="8424936" cy="1440160"/>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solidFill>
                <a:schemeClr val="bg1"/>
              </a:solidFill>
              <a:latin typeface="Times New Roman" pitchFamily="18" charset="0"/>
              <a:cs typeface="Times New Roman" pitchFamily="18" charset="0"/>
            </a:endParaRPr>
          </a:p>
          <a:p>
            <a:pPr algn="ctr"/>
            <a:r>
              <a:rPr lang="ru-RU" sz="2400" dirty="0" smtClean="0">
                <a:solidFill>
                  <a:schemeClr val="bg1"/>
                </a:solidFill>
                <a:latin typeface="Times New Roman" pitchFamily="18" charset="0"/>
                <a:cs typeface="Times New Roman" pitchFamily="18" charset="0"/>
              </a:rPr>
              <a:t>Подбор материала, библиографическое описание литературы монтаж, дизайн</a:t>
            </a:r>
          </a:p>
          <a:p>
            <a:pPr algn="ctr"/>
            <a:r>
              <a:rPr lang="ru-RU" sz="2400" dirty="0" smtClean="0">
                <a:solidFill>
                  <a:schemeClr val="bg1"/>
                </a:solidFill>
                <a:latin typeface="Times New Roman" pitchFamily="18" charset="0"/>
                <a:cs typeface="Times New Roman" pitchFamily="18" charset="0"/>
              </a:rPr>
              <a:t>библиотекарь интеллект-центра </a:t>
            </a:r>
            <a:r>
              <a:rPr lang="ru-RU" sz="2400" b="1" dirty="0" smtClean="0">
                <a:solidFill>
                  <a:srgbClr val="FFFF00"/>
                </a:solidFill>
                <a:latin typeface="Times New Roman" pitchFamily="18" charset="0"/>
                <a:cs typeface="Times New Roman" pitchFamily="18" charset="0"/>
              </a:rPr>
              <a:t>Романова Е.В.</a:t>
            </a:r>
          </a:p>
          <a:p>
            <a:pPr algn="ctr"/>
            <a:endParaRPr lang="ru-RU" sz="2400" b="1" dirty="0" smtClean="0">
              <a:solidFill>
                <a:schemeClr val="bg1"/>
              </a:solidFill>
              <a:latin typeface="Times New Roman" pitchFamily="18" charset="0"/>
              <a:cs typeface="Times New Roman" pitchFamily="18" charset="0"/>
            </a:endParaRPr>
          </a:p>
        </p:txBody>
      </p:sp>
      <p:pic>
        <p:nvPicPr>
          <p:cNvPr id="5" name="Рисунок 4" descr="4793_Dean_Koontz379.jpg"/>
          <p:cNvPicPr>
            <a:picLocks noChangeAspect="1"/>
          </p:cNvPicPr>
          <p:nvPr/>
        </p:nvPicPr>
        <p:blipFill>
          <a:blip r:embed="rId3" cstate="print"/>
          <a:stretch>
            <a:fillRect/>
          </a:stretch>
        </p:blipFill>
        <p:spPr>
          <a:xfrm>
            <a:off x="3131840" y="332656"/>
            <a:ext cx="2664296" cy="432208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6" name="Лента лицом вниз 5"/>
          <p:cNvSpPr/>
          <p:nvPr/>
        </p:nvSpPr>
        <p:spPr>
          <a:xfrm>
            <a:off x="4932040" y="2492896"/>
            <a:ext cx="3816424" cy="2376264"/>
          </a:xfrm>
          <a:prstGeom prst="ribbon">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latin typeface="Times New Roman" pitchFamily="18" charset="0"/>
                <a:cs typeface="Times New Roman" pitchFamily="18" charset="0"/>
              </a:rPr>
              <a:t>«Писатель – это то, что он пишет, и он становится тем, о ком пишет. Именно поэтому я избегаю писать книги, в которых зло побеждает добро».</a:t>
            </a:r>
          </a:p>
          <a:p>
            <a:pPr algn="ctr"/>
            <a:r>
              <a:rPr lang="ru-RU" sz="1400" dirty="0" smtClean="0">
                <a:solidFill>
                  <a:srgbClr val="FFFF00"/>
                </a:solidFill>
                <a:latin typeface="Times New Roman" pitchFamily="18" charset="0"/>
                <a:cs typeface="Times New Roman" pitchFamily="18" charset="0"/>
              </a:rPr>
              <a:t>(«Ангелы хранители»)</a:t>
            </a:r>
            <a:endParaRPr lang="ru-RU" sz="1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par>
                                <p:cTn id="8" presetID="23"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ppt_w</p:attrName>
                                        </p:attrNameLst>
                                      </p:cBhvr>
                                      <p:tavLst>
                                        <p:tav tm="0">
                                          <p:val>
                                            <p:fltVal val="0"/>
                                          </p:val>
                                        </p:tav>
                                        <p:tav tm="100000">
                                          <p:val>
                                            <p:strVal val="#ppt_w"/>
                                          </p:val>
                                        </p:tav>
                                      </p:tavLst>
                                    </p:anim>
                                    <p:anim calcmode="lin" valueType="num">
                                      <p:cBhvr>
                                        <p:cTn id="11" dur="500" fill="hold"/>
                                        <p:tgtEl>
                                          <p:spTgt spid="5"/>
                                        </p:tgtEl>
                                        <p:attrNameLst>
                                          <p:attrName>ppt_h</p:attrName>
                                        </p:attrNameLst>
                                      </p:cBhvr>
                                      <p:tavLst>
                                        <p:tav tm="0">
                                          <p:val>
                                            <p:fltVal val="0"/>
                                          </p:val>
                                        </p:tav>
                                        <p:tav tm="100000">
                                          <p:val>
                                            <p:strVal val="#ppt_h"/>
                                          </p:val>
                                        </p:tav>
                                      </p:tavLst>
                                    </p:anim>
                                  </p:childTnLst>
                                </p:cTn>
                              </p:par>
                              <p:par>
                                <p:cTn id="12" presetID="23" presetClass="entr" presetSubtype="16"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childTnLst>
                                </p:cTn>
                              </p:par>
                              <p:par>
                                <p:cTn id="16" presetID="52" presetClass="entr" presetSubtype="0" fill="hold" grpId="1" nodeType="withEffect">
                                  <p:stCondLst>
                                    <p:cond delay="0"/>
                                  </p:stCondLst>
                                  <p:childTnLst>
                                    <p:set>
                                      <p:cBhvr>
                                        <p:cTn id="17" dur="1" fill="hold">
                                          <p:stCondLst>
                                            <p:cond delay="0"/>
                                          </p:stCondLst>
                                        </p:cTn>
                                        <p:tgtEl>
                                          <p:spTgt spid="9"/>
                                        </p:tgtEl>
                                        <p:attrNameLst>
                                          <p:attrName>style.visibility</p:attrName>
                                        </p:attrNameLst>
                                      </p:cBhvr>
                                      <p:to>
                                        <p:strVal val="visible"/>
                                      </p:to>
                                    </p:set>
                                    <p:animScale>
                                      <p:cBhvr>
                                        <p:cTn id="18"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9"/>
                                        </p:tgtEl>
                                        <p:attrNameLst>
                                          <p:attrName>ppt_x</p:attrName>
                                          <p:attrName>ppt_y</p:attrName>
                                        </p:attrNameLst>
                                      </p:cBhvr>
                                    </p:animMotion>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5" name="Прямоугольник 4"/>
          <p:cNvSpPr/>
          <p:nvPr/>
        </p:nvSpPr>
        <p:spPr>
          <a:xfrm>
            <a:off x="3995936" y="1194194"/>
            <a:ext cx="4792368" cy="374441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В своём творчестве Кунц сделал ставку на дотошность и доскональное знание предмета. За 30 лет он собрал в своей библиотеке более 50 тысяч томов специальной литературы. Вдумчиво и серьезно читал он  учебники по психиатрии, психопатологии, социологии преступности, химии и биологии.</a:t>
            </a:r>
          </a:p>
          <a:p>
            <a:pPr algn="just"/>
            <a:r>
              <a:rPr lang="ru-RU" sz="1600" dirty="0" smtClean="0">
                <a:latin typeface="Times New Roman" pitchFamily="18" charset="0"/>
                <a:cs typeface="Times New Roman" pitchFamily="18" charset="0"/>
              </a:rPr>
              <a:t>        Слава и коммерческий успех пришли к нему в восьмидесятые годы с выходом романа </a:t>
            </a:r>
            <a:r>
              <a:rPr lang="ru-RU" sz="1600" dirty="0" smtClean="0">
                <a:solidFill>
                  <a:srgbClr val="FFFF00"/>
                </a:solidFill>
                <a:latin typeface="Times New Roman" pitchFamily="18" charset="0"/>
                <a:cs typeface="Times New Roman" pitchFamily="18" charset="0"/>
              </a:rPr>
              <a:t>«Шорохи», </a:t>
            </a:r>
            <a:r>
              <a:rPr lang="ru-RU" sz="1600" dirty="0" smtClean="0">
                <a:latin typeface="Times New Roman" pitchFamily="18" charset="0"/>
                <a:cs typeface="Times New Roman" pitchFamily="18" charset="0"/>
              </a:rPr>
              <a:t>после этого его ставят в один ряд с такими писателями как Стивен Кинг и Питер </a:t>
            </a:r>
            <a:r>
              <a:rPr lang="ru-RU" sz="1600" dirty="0" err="1" smtClean="0">
                <a:latin typeface="Times New Roman" pitchFamily="18" charset="0"/>
                <a:cs typeface="Times New Roman" pitchFamily="18" charset="0"/>
              </a:rPr>
              <a:t>Страуб</a:t>
            </a:r>
            <a:r>
              <a:rPr lang="ru-RU" sz="1600" dirty="0" smtClean="0">
                <a:latin typeface="Times New Roman" pitchFamily="18" charset="0"/>
                <a:cs typeface="Times New Roman" pitchFamily="18" charset="0"/>
              </a:rPr>
              <a:t>.</a:t>
            </a:r>
          </a:p>
          <a:p>
            <a:pPr algn="just"/>
            <a:r>
              <a:rPr lang="ru-RU" sz="1600" dirty="0" smtClean="0">
                <a:latin typeface="Times New Roman" pitchFamily="18" charset="0"/>
                <a:cs typeface="Times New Roman" pitchFamily="18" charset="0"/>
              </a:rPr>
              <a:t>         Среди наиболее известных увлекательнейших романов писателя во всем мире выделяют: </a:t>
            </a:r>
            <a:r>
              <a:rPr lang="ru-RU" sz="1600" dirty="0" smtClean="0">
                <a:solidFill>
                  <a:srgbClr val="FFFF00"/>
                </a:solidFill>
                <a:latin typeface="Times New Roman" pitchFamily="18" charset="0"/>
                <a:cs typeface="Times New Roman" pitchFamily="18" charset="0"/>
              </a:rPr>
              <a:t>«Ангелы-хранители», «Нехорошее место», «Холодный огонь», «Логово», «Полночь», «Фантомы»</a:t>
            </a:r>
          </a:p>
          <a:p>
            <a:pPr algn="just"/>
            <a:endParaRPr lang="ru-RU" sz="1000" dirty="0">
              <a:latin typeface="Times New Roman" pitchFamily="18" charset="0"/>
              <a:cs typeface="Times New Roman" pitchFamily="18" charset="0"/>
            </a:endParaRPr>
          </a:p>
        </p:txBody>
      </p:sp>
      <p:sp>
        <p:nvSpPr>
          <p:cNvPr id="8" name="Скругленный прямоугольник 7"/>
          <p:cNvSpPr/>
          <p:nvPr/>
        </p:nvSpPr>
        <p:spPr>
          <a:xfrm>
            <a:off x="39809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solidFill>
                  <a:schemeClr val="accent6">
                    <a:lumMod val="75000"/>
                  </a:schemeClr>
                </a:solidFill>
                <a:latin typeface="Times New Roman" pitchFamily="18" charset="0"/>
                <a:cs typeface="Times New Roman" pitchFamily="18" charset="0"/>
              </a:rPr>
              <a:t>Биография Дина Кунца</a:t>
            </a:r>
          </a:p>
          <a:p>
            <a:pPr algn="ctr"/>
            <a:endParaRPr lang="ru-RU" sz="2400" i="1" dirty="0">
              <a:solidFill>
                <a:srgbClr val="FFFF00"/>
              </a:solidFill>
              <a:latin typeface="Times New Roman" pitchFamily="18" charset="0"/>
              <a:cs typeface="Times New Roman" pitchFamily="18" charset="0"/>
            </a:endParaRPr>
          </a:p>
        </p:txBody>
      </p:sp>
      <p:pic>
        <p:nvPicPr>
          <p:cNvPr id="9" name="Рисунок 8" descr="original.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5536" y="1196752"/>
            <a:ext cx="3314926" cy="4972389"/>
          </a:xfrm>
          <a:prstGeom prst="rect">
            <a:avLst/>
          </a:prstGeom>
          <a:ln w="38100">
            <a:solidFill>
              <a:srgbClr val="B3A979"/>
            </a:solidFill>
          </a:ln>
        </p:spPr>
      </p:pic>
      <p:sp>
        <p:nvSpPr>
          <p:cNvPr id="7" name="Прямоугольник 6"/>
          <p:cNvSpPr/>
          <p:nvPr/>
        </p:nvSpPr>
        <p:spPr>
          <a:xfrm>
            <a:off x="4019086" y="5263925"/>
            <a:ext cx="4752528" cy="936104"/>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400" dirty="0" smtClean="0">
              <a:solidFill>
                <a:schemeClr val="tx1"/>
              </a:solidFill>
              <a:latin typeface="Times New Roman" pitchFamily="18" charset="0"/>
              <a:cs typeface="Times New Roman" pitchFamily="18" charset="0"/>
            </a:endParaRPr>
          </a:p>
          <a:p>
            <a:pPr algn="ctr"/>
            <a:r>
              <a:rPr lang="ru-RU" sz="1400" dirty="0" smtClean="0">
                <a:solidFill>
                  <a:schemeClr val="tx1"/>
                </a:solidFill>
                <a:latin typeface="Times New Roman" pitchFamily="18" charset="0"/>
                <a:cs typeface="Times New Roman" pitchFamily="18" charset="0"/>
              </a:rPr>
              <a:t>Лучшее интервью Дина Кунца, где рассказывается о необычных моментах его жизни, о любимой собаке </a:t>
            </a:r>
            <a:r>
              <a:rPr lang="ru-RU" sz="1400" dirty="0" err="1" smtClean="0">
                <a:solidFill>
                  <a:schemeClr val="tx1"/>
                </a:solidFill>
                <a:latin typeface="Times New Roman" pitchFamily="18" charset="0"/>
                <a:cs typeface="Times New Roman" pitchFamily="18" charset="0"/>
              </a:rPr>
              <a:t>Трикси</a:t>
            </a:r>
            <a:r>
              <a:rPr lang="ru-RU" sz="1400" dirty="0" smtClean="0">
                <a:solidFill>
                  <a:schemeClr val="tx1"/>
                </a:solidFill>
                <a:latin typeface="Times New Roman" pitchFamily="18" charset="0"/>
                <a:cs typeface="Times New Roman" pitchFamily="18" charset="0"/>
              </a:rPr>
              <a:t> и личной библиотеке писателя. </a:t>
            </a:r>
            <a:r>
              <a:rPr lang="en-US" sz="1400" dirty="0" smtClean="0">
                <a:solidFill>
                  <a:schemeClr val="tx1"/>
                </a:solidFill>
                <a:latin typeface="Times New Roman" pitchFamily="18" charset="0"/>
                <a:cs typeface="Times New Roman" pitchFamily="18" charset="0"/>
                <a:hlinkClick r:id="rId4"/>
              </a:rPr>
              <a:t>https://www.youtube.com/watch?v=2r70BgR7KgM</a:t>
            </a:r>
            <a:endParaRPr lang="ru-RU" sz="1400" dirty="0" smtClean="0">
              <a:solidFill>
                <a:schemeClr val="tx1"/>
              </a:solidFill>
              <a:latin typeface="Times New Roman" pitchFamily="18" charset="0"/>
              <a:cs typeface="Times New Roman" pitchFamily="18" charset="0"/>
            </a:endParaRPr>
          </a:p>
          <a:p>
            <a:pPr algn="ctr"/>
            <a:endParaRPr lang="ru-RU" sz="14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Scale>
                                      <p:cBhvr>
                                        <p:cTn id="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
                                        </p:tgtEl>
                                        <p:attrNameLst>
                                          <p:attrName>ppt_x</p:attrName>
                                          <p:attrName>ppt_y</p:attrName>
                                        </p:attrNameLst>
                                      </p:cBhvr>
                                    </p:animMotion>
                                    <p:animEffect transition="in" filter="fade">
                                      <p:cBhvr>
                                        <p:cTn id="9" dur="1000"/>
                                        <p:tgtEl>
                                          <p:spTgt spid="5"/>
                                        </p:tgtEl>
                                      </p:cBhvr>
                                    </p:animEffect>
                                  </p:childTnLst>
                                </p:cTn>
                              </p:par>
                              <p:par>
                                <p:cTn id="10" presetID="52"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Scale>
                                      <p:cBhvr>
                                        <p:cTn id="1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gtEl>
                                        <p:attrNameLst>
                                          <p:attrName>ppt_x</p:attrName>
                                          <p:attrName>ppt_y</p:attrName>
                                        </p:attrNameLst>
                                      </p:cBhvr>
                                    </p:animMotion>
                                    <p:animEffect transition="in" filter="fade">
                                      <p:cBhvr>
                                        <p:cTn id="14" dur="1000"/>
                                        <p:tgtEl>
                                          <p:spTgt spid="9"/>
                                        </p:tgtEl>
                                      </p:cBhvr>
                                    </p:animEffect>
                                  </p:childTnLst>
                                </p:cTn>
                              </p:par>
                              <p:par>
                                <p:cTn id="15" presetID="48" presetClass="entr" presetSubtype="0" accel="5000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7"/>
                                        </p:tgtEl>
                                        <p:attrNameLst>
                                          <p:attrName>ppt_y</p:attrName>
                                        </p:attrNameLst>
                                      </p:cBhvr>
                                      <p:tavLst>
                                        <p:tav tm="0">
                                          <p:val>
                                            <p:strVal val="#ppt_y"/>
                                          </p:val>
                                        </p:tav>
                                        <p:tav tm="100000">
                                          <p:val>
                                            <p:strVal val="#ppt_y"/>
                                          </p:val>
                                        </p:tav>
                                      </p:tavLst>
                                    </p:anim>
                                    <p:animEffect transition="in" filter="fade">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Рисунок 15"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9" name="Скругленный прямоугольник 8"/>
          <p:cNvSpPr/>
          <p:nvPr/>
        </p:nvSpPr>
        <p:spPr>
          <a:xfrm>
            <a:off x="37494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Интересные факты биографии Дина Кунца</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
        <p:nvSpPr>
          <p:cNvPr id="10" name="Прямоугольник 9"/>
          <p:cNvSpPr/>
          <p:nvPr/>
        </p:nvSpPr>
        <p:spPr>
          <a:xfrm>
            <a:off x="337661" y="3796714"/>
            <a:ext cx="8424936" cy="1080120"/>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ru-RU" sz="1600" dirty="0" smtClean="0">
                <a:latin typeface="Times New Roman" pitchFamily="18" charset="0"/>
                <a:cs typeface="Times New Roman" pitchFamily="18" charset="0"/>
              </a:rPr>
              <a:t>           Через полтора года после совместной жизни жена Герда сделала ему предложение, от которого он не смог отказаться: «Я буду содержать тебя пять лет, – сказала она, – и если ты не вылепишь из себя писателя, ты не станешь им никогда». Прошло пять лет  и Герда уже могла уйти с работы, благодаря писательской карьере Дина;</a:t>
            </a:r>
          </a:p>
          <a:p>
            <a:pPr algn="just"/>
            <a:endParaRPr lang="ru-RU" sz="800" i="1" dirty="0">
              <a:solidFill>
                <a:srgbClr val="FFC000"/>
              </a:solidFill>
              <a:latin typeface="Times New Roman" pitchFamily="18" charset="0"/>
              <a:cs typeface="Times New Roman" pitchFamily="18" charset="0"/>
            </a:endParaRPr>
          </a:p>
        </p:txBody>
      </p:sp>
      <p:sp>
        <p:nvSpPr>
          <p:cNvPr id="11" name="Прямоугольник 10"/>
          <p:cNvSpPr/>
          <p:nvPr/>
        </p:nvSpPr>
        <p:spPr>
          <a:xfrm>
            <a:off x="349236" y="1411433"/>
            <a:ext cx="8424936" cy="194421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Вырос Дин в бедной семье, отец его много пил. В памяти сына навсегда остался случай произошедший с отцом в психиатрической клинике. Страдаемый шизофренией Рей Кунц напал на собственного сына, когда тот пытался его успокоить. Дин получил удар ножом, но подоспевшие врачи вызвали полицию и Кунц-старший сразу перестал сопротивляться. (Отец послужил прототипом для многих персонажей книг сына);</a:t>
            </a:r>
            <a:endParaRPr lang="ru-RU" sz="1600" dirty="0">
              <a:solidFill>
                <a:schemeClr val="bg1"/>
              </a:solidFill>
              <a:latin typeface="Times New Roman" pitchFamily="18" charset="0"/>
              <a:cs typeface="Times New Roman" pitchFamily="18" charset="0"/>
            </a:endParaRPr>
          </a:p>
        </p:txBody>
      </p:sp>
      <p:sp>
        <p:nvSpPr>
          <p:cNvPr id="12" name="Прямоугольник 11"/>
          <p:cNvSpPr/>
          <p:nvPr/>
        </p:nvSpPr>
        <p:spPr>
          <a:xfrm>
            <a:off x="340219" y="5373216"/>
            <a:ext cx="8424936" cy="936104"/>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Дин Кунц на протяжении своей литературной карьеры часто использовал различные псевдонимы (Брайан </a:t>
            </a:r>
            <a:r>
              <a:rPr lang="ru-RU" sz="1600" dirty="0" err="1" smtClean="0">
                <a:latin typeface="Times New Roman" pitchFamily="18" charset="0"/>
                <a:cs typeface="Times New Roman" pitchFamily="18" charset="0"/>
              </a:rPr>
              <a:t>Коффи</a:t>
            </a:r>
            <a:r>
              <a:rPr lang="ru-RU" sz="1600" dirty="0" smtClean="0">
                <a:latin typeface="Times New Roman" pitchFamily="18" charset="0"/>
                <a:cs typeface="Times New Roman" pitchFamily="18" charset="0"/>
              </a:rPr>
              <a:t>, Дин </a:t>
            </a:r>
            <a:r>
              <a:rPr lang="ru-RU" sz="1600" dirty="0" err="1" smtClean="0">
                <a:latin typeface="Times New Roman" pitchFamily="18" charset="0"/>
                <a:cs typeface="Times New Roman" pitchFamily="18" charset="0"/>
              </a:rPr>
              <a:t>Двайер</a:t>
            </a:r>
            <a:r>
              <a:rPr lang="ru-RU" sz="1600" dirty="0" smtClean="0">
                <a:latin typeface="Times New Roman" pitchFamily="18" charset="0"/>
                <a:cs typeface="Times New Roman" pitchFamily="18" charset="0"/>
              </a:rPr>
              <a:t>, Ли Николс, </a:t>
            </a:r>
            <a:r>
              <a:rPr lang="ru-RU" sz="1600" dirty="0" err="1" smtClean="0">
                <a:latin typeface="Times New Roman" pitchFamily="18" charset="0"/>
                <a:cs typeface="Times New Roman" pitchFamily="18" charset="0"/>
              </a:rPr>
              <a:t>Энтони</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Норт</a:t>
            </a:r>
            <a:r>
              <a:rPr lang="ru-RU" sz="1600" dirty="0" smtClean="0">
                <a:latin typeface="Times New Roman" pitchFamily="18" charset="0"/>
                <a:cs typeface="Times New Roman" pitchFamily="18" charset="0"/>
              </a:rPr>
              <a:t>, Ричард Пейдж, Оуэн Вест, Дэвид </a:t>
            </a:r>
            <a:r>
              <a:rPr lang="ru-RU" sz="1600" dirty="0" err="1" smtClean="0">
                <a:latin typeface="Times New Roman" pitchFamily="18" charset="0"/>
                <a:cs typeface="Times New Roman" pitchFamily="18" charset="0"/>
              </a:rPr>
              <a:t>Акстон</a:t>
            </a:r>
            <a:r>
              <a:rPr lang="ru-RU" sz="1600" dirty="0" smtClean="0">
                <a:latin typeface="Times New Roman" pitchFamily="18" charset="0"/>
                <a:cs typeface="Times New Roman" pitchFamily="18" charset="0"/>
              </a:rPr>
              <a:t>, Джон Хилл, Аарон Вулф)</a:t>
            </a:r>
            <a:endParaRPr lang="ru-RU" sz="1600" i="1" dirty="0">
              <a:solidFill>
                <a:srgbClr val="FFC000"/>
              </a:solidFill>
              <a:latin typeface="Times New Roman" pitchFamily="18" charset="0"/>
              <a:cs typeface="Times New Roman" pitchFamily="18" charset="0"/>
            </a:endParaRPr>
          </a:p>
        </p:txBody>
      </p:sp>
      <p:pic>
        <p:nvPicPr>
          <p:cNvPr id="13" name="Рисунок 12" descr="img_7.jpg"/>
          <p:cNvPicPr>
            <a:picLocks noChangeAspect="1"/>
          </p:cNvPicPr>
          <p:nvPr/>
        </p:nvPicPr>
        <p:blipFill>
          <a:blip r:embed="rId3" cstate="email">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8388424" y="6021288"/>
            <a:ext cx="606628" cy="598997"/>
          </a:xfrm>
          <a:prstGeom prst="rect">
            <a:avLst/>
          </a:prstGeom>
        </p:spPr>
      </p:pic>
      <p:pic>
        <p:nvPicPr>
          <p:cNvPr id="14" name="Рисунок 13" descr="img_7.jpg"/>
          <p:cNvPicPr>
            <a:picLocks noChangeAspect="1"/>
          </p:cNvPicPr>
          <p:nvPr/>
        </p:nvPicPr>
        <p:blipFill>
          <a:blip r:embed="rId3" cstate="email">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8388424" y="4653136"/>
            <a:ext cx="606628" cy="598997"/>
          </a:xfrm>
          <a:prstGeom prst="rect">
            <a:avLst/>
          </a:prstGeom>
        </p:spPr>
      </p:pic>
      <p:pic>
        <p:nvPicPr>
          <p:cNvPr id="15" name="Рисунок 14" descr="img_7.jpg"/>
          <p:cNvPicPr>
            <a:picLocks noChangeAspect="1"/>
          </p:cNvPicPr>
          <p:nvPr/>
        </p:nvPicPr>
        <p:blipFill>
          <a:blip r:embed="rId3" cstate="email">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8316416" y="3068960"/>
            <a:ext cx="606628" cy="5989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1"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animBg="1"/>
      <p:bldP spid="11" grpId="1" animBg="1"/>
      <p:bldP spid="1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9" name="Скругленный прямоугольник 8"/>
          <p:cNvSpPr/>
          <p:nvPr/>
        </p:nvSpPr>
        <p:spPr>
          <a:xfrm>
            <a:off x="36336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Интересные факты биографии Дина Кунца</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
        <p:nvSpPr>
          <p:cNvPr id="10" name="Прямоугольник 9"/>
          <p:cNvSpPr/>
          <p:nvPr/>
        </p:nvSpPr>
        <p:spPr>
          <a:xfrm>
            <a:off x="363369" y="2591955"/>
            <a:ext cx="8424936" cy="151216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Перед смертью мать Дина Кунца хотела рассказать ему историю его появления на свет, но не успела. Позже Кунц решил выяснить, как все было на самом деле. Он узнал, что его родители ходили на обследование, где сказали, что они бесплодны. А примерно в это же время в родном городке Кунца проводились опыты по искусственному оплодотворению. Вполне возможно, Кунц является пробирочным ребенком. Насколько известно, писатель не стал до конца разбираться в этой запутанной истории;</a:t>
            </a:r>
            <a:endParaRPr lang="ru-RU" sz="1600" i="1" dirty="0">
              <a:solidFill>
                <a:srgbClr val="FFC000"/>
              </a:solidFill>
              <a:latin typeface="Times New Roman" pitchFamily="18" charset="0"/>
              <a:cs typeface="Times New Roman" pitchFamily="18" charset="0"/>
            </a:endParaRPr>
          </a:p>
        </p:txBody>
      </p:sp>
      <p:sp>
        <p:nvSpPr>
          <p:cNvPr id="11" name="Прямоугольник 10"/>
          <p:cNvSpPr/>
          <p:nvPr/>
        </p:nvSpPr>
        <p:spPr>
          <a:xfrm>
            <a:off x="374944" y="1428252"/>
            <a:ext cx="8424936" cy="79208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За каждый новый триллер Дин Кунц получает почти миллион долларов;</a:t>
            </a:r>
            <a:endParaRPr lang="ru-RU" sz="1600" dirty="0">
              <a:solidFill>
                <a:schemeClr val="bg1"/>
              </a:solidFill>
              <a:latin typeface="Times New Roman" pitchFamily="18" charset="0"/>
              <a:cs typeface="Times New Roman" pitchFamily="18" charset="0"/>
            </a:endParaRPr>
          </a:p>
        </p:txBody>
      </p:sp>
      <p:sp>
        <p:nvSpPr>
          <p:cNvPr id="12" name="Прямоугольник 11"/>
          <p:cNvSpPr/>
          <p:nvPr/>
        </p:nvSpPr>
        <p:spPr>
          <a:xfrm>
            <a:off x="374944" y="4509120"/>
            <a:ext cx="8424936" cy="199051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ru-RU" sz="1600" dirty="0" smtClean="0">
                <a:latin typeface="Times New Roman" pitchFamily="18" charset="0"/>
                <a:cs typeface="Times New Roman" pitchFamily="18" charset="0"/>
              </a:rPr>
              <a:t>Награды писателя:</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1. </a:t>
            </a:r>
            <a:r>
              <a:rPr lang="en-US" sz="1600" dirty="0" smtClean="0">
                <a:solidFill>
                  <a:schemeClr val="accent6">
                    <a:lumMod val="75000"/>
                  </a:schemeClr>
                </a:solidFill>
                <a:latin typeface="Times New Roman" pitchFamily="18" charset="0"/>
                <a:cs typeface="Times New Roman" pitchFamily="18" charset="0"/>
              </a:rPr>
              <a:t>Creative Writing Award</a:t>
            </a:r>
            <a:r>
              <a:rPr lang="ru-RU" sz="1600" dirty="0" smtClean="0">
                <a:solidFill>
                  <a:schemeClr val="accent6">
                    <a:lumMod val="75000"/>
                  </a:schemeClr>
                </a:solidFill>
                <a:latin typeface="Times New Roman" pitchFamily="18" charset="0"/>
                <a:cs typeface="Times New Roman" pitchFamily="18" charset="0"/>
              </a:rPr>
              <a:t> (США)</a:t>
            </a:r>
            <a:r>
              <a:rPr lang="en-US" sz="1600" dirty="0" smtClean="0">
                <a:latin typeface="Times New Roman" pitchFamily="18" charset="0"/>
                <a:cs typeface="Times New Roman" pitchFamily="18" charset="0"/>
              </a:rPr>
              <a:t>, 1966 </a:t>
            </a:r>
            <a:r>
              <a:rPr lang="ru-RU" sz="1600" dirty="0" smtClean="0">
                <a:latin typeface="Times New Roman" pitchFamily="18" charset="0"/>
                <a:cs typeface="Times New Roman" pitchFamily="18" charset="0"/>
              </a:rPr>
              <a:t>год — за рассказ </a:t>
            </a:r>
            <a:r>
              <a:rPr lang="ru-RU" sz="1600" dirty="0" smtClean="0">
                <a:solidFill>
                  <a:srgbClr val="FFFF00"/>
                </a:solidFill>
                <a:latin typeface="Times New Roman" pitchFamily="18" charset="0"/>
                <a:cs typeface="Times New Roman" pitchFamily="18" charset="0"/>
              </a:rPr>
              <a:t>"Котята" / </a:t>
            </a:r>
            <a:r>
              <a:rPr lang="en-US" sz="1600" dirty="0" smtClean="0">
                <a:solidFill>
                  <a:srgbClr val="FFFF00"/>
                </a:solidFill>
                <a:latin typeface="Times New Roman" pitchFamily="18" charset="0"/>
                <a:cs typeface="Times New Roman" pitchFamily="18" charset="0"/>
              </a:rPr>
              <a:t>Kittens</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2. </a:t>
            </a:r>
            <a:r>
              <a:rPr lang="en-US" sz="1600" dirty="0" err="1" smtClean="0">
                <a:solidFill>
                  <a:schemeClr val="accent6">
                    <a:lumMod val="75000"/>
                  </a:schemeClr>
                </a:solidFill>
                <a:latin typeface="Times New Roman" pitchFamily="18" charset="0"/>
                <a:cs typeface="Times New Roman" pitchFamily="18" charset="0"/>
              </a:rPr>
              <a:t>Daedalus</a:t>
            </a:r>
            <a:r>
              <a:rPr lang="en-US" sz="1600" dirty="0" smtClean="0">
                <a:solidFill>
                  <a:schemeClr val="accent6">
                    <a:lumMod val="75000"/>
                  </a:schemeClr>
                </a:solidFill>
                <a:latin typeface="Times New Roman" pitchFamily="18" charset="0"/>
                <a:cs typeface="Times New Roman" pitchFamily="18" charset="0"/>
              </a:rPr>
              <a:t> Award (</a:t>
            </a:r>
            <a:r>
              <a:rPr lang="ru-RU" sz="1600" dirty="0" smtClean="0">
                <a:solidFill>
                  <a:schemeClr val="accent6">
                    <a:lumMod val="75000"/>
                  </a:schemeClr>
                </a:solidFill>
                <a:latin typeface="Times New Roman" pitchFamily="18" charset="0"/>
                <a:cs typeface="Times New Roman" pitchFamily="18" charset="0"/>
              </a:rPr>
              <a:t>США): Лучший роман</a:t>
            </a:r>
            <a:r>
              <a:rPr lang="ru-RU" sz="1600" dirty="0" smtClean="0">
                <a:latin typeface="Times New Roman" pitchFamily="18" charset="0"/>
                <a:cs typeface="Times New Roman" pitchFamily="18" charset="0"/>
              </a:rPr>
              <a:t>, 1988 год </a:t>
            </a:r>
            <a:r>
              <a:rPr lang="ru-RU" sz="1600" dirty="0" smtClean="0">
                <a:solidFill>
                  <a:srgbClr val="FFFF00"/>
                </a:solidFill>
                <a:latin typeface="Times New Roman" pitchFamily="18" charset="0"/>
                <a:cs typeface="Times New Roman" pitchFamily="18" charset="0"/>
              </a:rPr>
              <a:t>-"Сумеречный взгляд" / </a:t>
            </a:r>
            <a:r>
              <a:rPr lang="en-US" sz="1600" dirty="0" smtClean="0">
                <a:solidFill>
                  <a:srgbClr val="FFFF00"/>
                </a:solidFill>
                <a:latin typeface="Times New Roman" pitchFamily="18" charset="0"/>
                <a:cs typeface="Times New Roman" pitchFamily="18" charset="0"/>
              </a:rPr>
              <a:t>Twilight Eyes</a:t>
            </a:r>
            <a:r>
              <a:rPr lang="ru-RU" sz="1600" dirty="0" smtClean="0">
                <a:solidFill>
                  <a:srgbClr val="FFFF00"/>
                </a:solidFill>
                <a:latin typeface="Times New Roman" pitchFamily="18" charset="0"/>
                <a:cs typeface="Times New Roman" pitchFamily="18" charset="0"/>
              </a:rPr>
              <a:t>;</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3. </a:t>
            </a:r>
            <a:r>
              <a:rPr lang="en-US" sz="1600" dirty="0" smtClean="0">
                <a:solidFill>
                  <a:schemeClr val="accent6">
                    <a:lumMod val="75000"/>
                  </a:schemeClr>
                </a:solidFill>
                <a:latin typeface="Times New Roman" pitchFamily="18" charset="0"/>
                <a:cs typeface="Times New Roman" pitchFamily="18" charset="0"/>
              </a:rPr>
              <a:t>World Horror Convention (</a:t>
            </a:r>
            <a:r>
              <a:rPr lang="ru-RU" sz="1600" dirty="0" smtClean="0">
                <a:solidFill>
                  <a:schemeClr val="accent6">
                    <a:lumMod val="75000"/>
                  </a:schemeClr>
                </a:solidFill>
                <a:latin typeface="Times New Roman" pitchFamily="18" charset="0"/>
                <a:cs typeface="Times New Roman" pitchFamily="18" charset="0"/>
              </a:rPr>
              <a:t>США): </a:t>
            </a:r>
            <a:r>
              <a:rPr lang="en-US" sz="1600" dirty="0" smtClean="0">
                <a:solidFill>
                  <a:schemeClr val="accent6">
                    <a:lumMod val="75000"/>
                  </a:schemeClr>
                </a:solidFill>
                <a:latin typeface="Times New Roman" pitchFamily="18" charset="0"/>
                <a:cs typeface="Times New Roman" pitchFamily="18" charset="0"/>
              </a:rPr>
              <a:t>Grand Master Award,</a:t>
            </a:r>
            <a:r>
              <a:rPr lang="en-US" sz="1600" dirty="0" smtClean="0">
                <a:latin typeface="Times New Roman" pitchFamily="18" charset="0"/>
                <a:cs typeface="Times New Roman" pitchFamily="18" charset="0"/>
              </a:rPr>
              <a:t> 1996 </a:t>
            </a:r>
            <a:r>
              <a:rPr lang="ru-RU" sz="1600" dirty="0" smtClean="0">
                <a:latin typeface="Times New Roman" pitchFamily="18" charset="0"/>
                <a:cs typeface="Times New Roman" pitchFamily="18" charset="0"/>
              </a:rPr>
              <a:t>год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4. </a:t>
            </a:r>
            <a:r>
              <a:rPr lang="en-US" sz="1600" dirty="0" err="1" smtClean="0">
                <a:solidFill>
                  <a:schemeClr val="accent6">
                    <a:lumMod val="75000"/>
                  </a:schemeClr>
                </a:solidFill>
                <a:latin typeface="Times New Roman" pitchFamily="18" charset="0"/>
                <a:cs typeface="Times New Roman" pitchFamily="18" charset="0"/>
              </a:rPr>
              <a:t>Deutscher</a:t>
            </a:r>
            <a:r>
              <a:rPr lang="en-US" sz="1600" dirty="0" smtClean="0">
                <a:solidFill>
                  <a:schemeClr val="accent6">
                    <a:lumMod val="75000"/>
                  </a:schemeClr>
                </a:solidFill>
                <a:latin typeface="Times New Roman" pitchFamily="18" charset="0"/>
                <a:cs typeface="Times New Roman" pitchFamily="18" charset="0"/>
              </a:rPr>
              <a:t> </a:t>
            </a:r>
            <a:r>
              <a:rPr lang="en-US" sz="1600" dirty="0" err="1" smtClean="0">
                <a:solidFill>
                  <a:schemeClr val="accent6">
                    <a:lumMod val="75000"/>
                  </a:schemeClr>
                </a:solidFill>
                <a:latin typeface="Times New Roman" pitchFamily="18" charset="0"/>
                <a:cs typeface="Times New Roman" pitchFamily="18" charset="0"/>
              </a:rPr>
              <a:t>Phantastik</a:t>
            </a:r>
            <a:r>
              <a:rPr lang="en-US" sz="1600" dirty="0" smtClean="0">
                <a:solidFill>
                  <a:schemeClr val="accent6">
                    <a:lumMod val="75000"/>
                  </a:schemeClr>
                </a:solidFill>
                <a:latin typeface="Times New Roman" pitchFamily="18" charset="0"/>
                <a:cs typeface="Times New Roman" pitchFamily="18" charset="0"/>
              </a:rPr>
              <a:t> </a:t>
            </a:r>
            <a:r>
              <a:rPr lang="en-US" sz="1600" dirty="0" err="1" smtClean="0">
                <a:solidFill>
                  <a:schemeClr val="accent6">
                    <a:lumMod val="75000"/>
                  </a:schemeClr>
                </a:solidFill>
                <a:latin typeface="Times New Roman" pitchFamily="18" charset="0"/>
                <a:cs typeface="Times New Roman" pitchFamily="18" charset="0"/>
              </a:rPr>
              <a:t>Preis</a:t>
            </a:r>
            <a:r>
              <a:rPr lang="en-US" sz="1600" dirty="0" smtClean="0">
                <a:solidFill>
                  <a:schemeClr val="accent6">
                    <a:lumMod val="75000"/>
                  </a:schemeClr>
                </a:solidFill>
                <a:latin typeface="Times New Roman" pitchFamily="18" charset="0"/>
                <a:cs typeface="Times New Roman" pitchFamily="18" charset="0"/>
              </a:rPr>
              <a:t> (</a:t>
            </a:r>
            <a:r>
              <a:rPr lang="ru-RU" sz="1600" dirty="0" smtClean="0">
                <a:solidFill>
                  <a:schemeClr val="accent6">
                    <a:lumMod val="75000"/>
                  </a:schemeClr>
                </a:solidFill>
                <a:latin typeface="Times New Roman" pitchFamily="18" charset="0"/>
                <a:cs typeface="Times New Roman" pitchFamily="18" charset="0"/>
              </a:rPr>
              <a:t>Германия): Переводной роман </a:t>
            </a:r>
            <a:r>
              <a:rPr lang="ru-RU" sz="1600" dirty="0" smtClean="0">
                <a:latin typeface="Times New Roman" pitchFamily="18" charset="0"/>
                <a:cs typeface="Times New Roman" pitchFamily="18" charset="0"/>
              </a:rPr>
              <a:t>2000 год — </a:t>
            </a:r>
            <a:r>
              <a:rPr lang="ru-RU" sz="1600" dirty="0" smtClean="0">
                <a:solidFill>
                  <a:srgbClr val="FFFF00"/>
                </a:solidFill>
                <a:latin typeface="Times New Roman" pitchFamily="18" charset="0"/>
                <a:cs typeface="Times New Roman" pitchFamily="18" charset="0"/>
              </a:rPr>
              <a:t>"Глаза тьмы" / </a:t>
            </a:r>
            <a:r>
              <a:rPr lang="en-US" sz="1600" dirty="0" smtClean="0">
                <a:solidFill>
                  <a:srgbClr val="FFFF00"/>
                </a:solidFill>
                <a:latin typeface="Times New Roman" pitchFamily="18" charset="0"/>
                <a:cs typeface="Times New Roman" pitchFamily="18" charset="0"/>
              </a:rPr>
              <a:t>The </a:t>
            </a:r>
            <a:r>
              <a:rPr lang="ru-RU" sz="1600" dirty="0" smtClean="0">
                <a:solidFill>
                  <a:srgbClr val="FFFF00"/>
                </a:solidFill>
                <a:latin typeface="Times New Roman" pitchFamily="18" charset="0"/>
                <a:cs typeface="Times New Roman" pitchFamily="18" charset="0"/>
              </a:rPr>
              <a:t>   </a:t>
            </a:r>
            <a:r>
              <a:rPr lang="en-US" sz="1600" dirty="0" smtClean="0">
                <a:solidFill>
                  <a:srgbClr val="FFFF00"/>
                </a:solidFill>
                <a:latin typeface="Times New Roman" pitchFamily="18" charset="0"/>
                <a:cs typeface="Times New Roman" pitchFamily="18" charset="0"/>
              </a:rPr>
              <a:t>Eyes of Darkness</a:t>
            </a:r>
            <a:r>
              <a:rPr lang="en-US" sz="1600" dirty="0" smtClean="0">
                <a:latin typeface="Times New Roman" pitchFamily="18" charset="0"/>
                <a:cs typeface="Times New Roman" pitchFamily="18" charset="0"/>
              </a:rPr>
              <a:t> (1981)</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5. </a:t>
            </a:r>
            <a:r>
              <a:rPr lang="en-US" sz="1600" dirty="0" smtClean="0">
                <a:solidFill>
                  <a:schemeClr val="accent6">
                    <a:lumMod val="75000"/>
                  </a:schemeClr>
                </a:solidFill>
                <a:latin typeface="Times New Roman" pitchFamily="18" charset="0"/>
                <a:cs typeface="Times New Roman" pitchFamily="18" charset="0"/>
              </a:rPr>
              <a:t>Ross Macdonald Literary Award (</a:t>
            </a:r>
            <a:r>
              <a:rPr lang="ru-RU" sz="1600" dirty="0" smtClean="0">
                <a:solidFill>
                  <a:schemeClr val="accent6">
                    <a:lumMod val="75000"/>
                  </a:schemeClr>
                </a:solidFill>
                <a:latin typeface="Times New Roman" pitchFamily="18" charset="0"/>
                <a:cs typeface="Times New Roman" pitchFamily="18" charset="0"/>
              </a:rPr>
              <a:t>США):Лучший автор в жанре "Мистика", </a:t>
            </a:r>
            <a:r>
              <a:rPr lang="ru-RU" sz="1600" dirty="0" smtClean="0">
                <a:latin typeface="Times New Roman" pitchFamily="18" charset="0"/>
                <a:cs typeface="Times New Roman" pitchFamily="18" charset="0"/>
              </a:rPr>
              <a:t>2003 год</a:t>
            </a:r>
            <a:endParaRPr lang="ru-RU" sz="1600" i="1" dirty="0">
              <a:solidFill>
                <a:srgbClr val="FFC000"/>
              </a:solidFill>
              <a:latin typeface="Times New Roman" pitchFamily="18" charset="0"/>
              <a:cs typeface="Times New Roman" pitchFamily="18" charset="0"/>
            </a:endParaRPr>
          </a:p>
        </p:txBody>
      </p:sp>
      <p:pic>
        <p:nvPicPr>
          <p:cNvPr id="8" name="Рисунок 7" descr="img_7.jpg"/>
          <p:cNvPicPr>
            <a:picLocks noChangeAspect="1"/>
          </p:cNvPicPr>
          <p:nvPr/>
        </p:nvPicPr>
        <p:blipFill>
          <a:blip r:embed="rId3" cstate="email">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8388424" y="6021288"/>
            <a:ext cx="606628" cy="598997"/>
          </a:xfrm>
          <a:prstGeom prst="rect">
            <a:avLst/>
          </a:prstGeom>
        </p:spPr>
      </p:pic>
      <p:pic>
        <p:nvPicPr>
          <p:cNvPr id="13" name="Рисунок 12" descr="img_7.jpg"/>
          <p:cNvPicPr>
            <a:picLocks noChangeAspect="1"/>
          </p:cNvPicPr>
          <p:nvPr/>
        </p:nvPicPr>
        <p:blipFill>
          <a:blip r:embed="rId3" cstate="email">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8388424" y="3573016"/>
            <a:ext cx="606628" cy="598997"/>
          </a:xfrm>
          <a:prstGeom prst="rect">
            <a:avLst/>
          </a:prstGeom>
        </p:spPr>
      </p:pic>
      <p:pic>
        <p:nvPicPr>
          <p:cNvPr id="14" name="Рисунок 13" descr="img_7.jpg"/>
          <p:cNvPicPr>
            <a:picLocks noChangeAspect="1"/>
          </p:cNvPicPr>
          <p:nvPr/>
        </p:nvPicPr>
        <p:blipFill>
          <a:blip r:embed="rId3" cstate="email">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8388424" y="1700808"/>
            <a:ext cx="606628" cy="5989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1"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animBg="1"/>
      <p:bldP spid="11" grpId="1" animBg="1"/>
      <p:bldP spid="1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5" name="Прямоугольник 4"/>
          <p:cNvSpPr/>
          <p:nvPr/>
        </p:nvSpPr>
        <p:spPr>
          <a:xfrm>
            <a:off x="398094" y="980728"/>
            <a:ext cx="5112568" cy="2520280"/>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dirty="0" smtClean="0">
                <a:latin typeface="Times New Roman" pitchFamily="18" charset="0"/>
                <a:cs typeface="Times New Roman" pitchFamily="18" charset="0"/>
              </a:rPr>
              <a:t>	</a:t>
            </a:r>
          </a:p>
          <a:p>
            <a:pPr algn="just"/>
            <a:r>
              <a:rPr lang="ru-RU" sz="1600" dirty="0" smtClean="0">
                <a:latin typeface="Times New Roman" pitchFamily="18" charset="0"/>
                <a:cs typeface="Times New Roman" pitchFamily="18" charset="0"/>
              </a:rPr>
              <a:t>         Кунц очень многогранен, он пишет на стыке жанров, поэтому сложно отнести определенное произведение к какому-то одному стилю. Романы цепляют разными моментами, задумки постоянно меняются, не одинаков и стиль повествования. </a:t>
            </a:r>
          </a:p>
          <a:p>
            <a:pPr algn="just"/>
            <a:r>
              <a:rPr lang="ru-RU" sz="1600" dirty="0" smtClean="0">
                <a:latin typeface="Times New Roman" pitchFamily="18" charset="0"/>
                <a:cs typeface="Times New Roman" pitchFamily="18" charset="0"/>
              </a:rPr>
              <a:t>         Кунца нельзя назвать автором ужасов или мистики. Правильно говорить о его книгах, как о психологических триллерах, когда обычный человек попадает в нестандартную ситуацию, где автор тщательно описывает все психологические процессы</a:t>
            </a:r>
          </a:p>
          <a:p>
            <a:pPr algn="just"/>
            <a:endParaRPr lang="ru-RU" dirty="0" smtClean="0">
              <a:latin typeface="Times New Roman" pitchFamily="18" charset="0"/>
              <a:cs typeface="Times New Roman" pitchFamily="18" charset="0"/>
            </a:endParaRPr>
          </a:p>
          <a:p>
            <a:pPr algn="just"/>
            <a:endParaRPr lang="ru-RU" sz="1000" dirty="0">
              <a:latin typeface="Times New Roman" pitchFamily="18" charset="0"/>
              <a:cs typeface="Times New Roman" pitchFamily="18" charset="0"/>
            </a:endParaRPr>
          </a:p>
        </p:txBody>
      </p:sp>
      <p:sp>
        <p:nvSpPr>
          <p:cNvPr id="8" name="Прямоугольник 7"/>
          <p:cNvSpPr/>
          <p:nvPr/>
        </p:nvSpPr>
        <p:spPr>
          <a:xfrm>
            <a:off x="5104322" y="4434554"/>
            <a:ext cx="3744416" cy="2232248"/>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Как отмечают многие читатели, сюжет романов Кунца часто даже повторяется, чуть ли не один к одному. Но если такие романы сравнивать по стилю, по описанным переживаниям, они всё же разные. Когда открываешь очередную его книгу, никогда не знаешь чем она закончится и какой жанр использует автор</a:t>
            </a:r>
            <a:endParaRPr lang="ru-RU" sz="1000" dirty="0">
              <a:latin typeface="Times New Roman" pitchFamily="18" charset="0"/>
              <a:cs typeface="Times New Roman" pitchFamily="18" charset="0"/>
            </a:endParaRPr>
          </a:p>
        </p:txBody>
      </p:sp>
      <p:sp>
        <p:nvSpPr>
          <p:cNvPr id="10" name="Скругленный прямоугольник 9"/>
          <p:cNvSpPr/>
          <p:nvPr/>
        </p:nvSpPr>
        <p:spPr>
          <a:xfrm>
            <a:off x="386519"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pic>
        <p:nvPicPr>
          <p:cNvPr id="6" name="Рисунок 5" descr="7654.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21203230">
            <a:off x="5940152" y="2795061"/>
            <a:ext cx="982347" cy="1498035"/>
          </a:xfrm>
          <a:prstGeom prst="rect">
            <a:avLst/>
          </a:prstGeom>
          <a:ln>
            <a:noFill/>
          </a:ln>
          <a:effectLst>
            <a:outerShdw blurRad="107950" dist="12700" dir="5400000" algn="ctr">
              <a:srgbClr val="000000"/>
            </a:outerShdw>
            <a:reflection blurRad="12700" stA="30000" endPos="30000" dist="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7" name="Рисунок 6" descr="47498_1.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1120789">
            <a:off x="7452320" y="2762865"/>
            <a:ext cx="978864" cy="1541711"/>
          </a:xfrm>
          <a:prstGeom prst="rect">
            <a:avLst/>
          </a:prstGeom>
          <a:ln>
            <a:noFill/>
          </a:ln>
          <a:effectLst>
            <a:outerShdw blurRad="107950" dist="12700" dir="5400000" algn="ctr">
              <a:srgbClr val="000000"/>
            </a:outerShdw>
            <a:reflection blurRad="12700" stA="30000" endPos="30000" dist="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5" name="Прямоугольник 14"/>
          <p:cNvSpPr/>
          <p:nvPr/>
        </p:nvSpPr>
        <p:spPr>
          <a:xfrm>
            <a:off x="323528" y="4941168"/>
            <a:ext cx="4608512" cy="1714059"/>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9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r>
              <a:rPr lang="ru-RU" sz="1000" dirty="0" smtClean="0">
                <a:solidFill>
                  <a:schemeClr val="tx1"/>
                </a:solidFill>
                <a:latin typeface="Times New Roman" pitchFamily="18" charset="0"/>
                <a:cs typeface="Times New Roman" pitchFamily="18" charset="0"/>
              </a:rPr>
              <a:t>Кунц, Д. </a:t>
            </a:r>
          </a:p>
          <a:p>
            <a:r>
              <a:rPr lang="ru-RU" sz="1000" dirty="0" smtClean="0">
                <a:solidFill>
                  <a:schemeClr val="tx1"/>
                </a:solidFill>
                <a:latin typeface="Times New Roman" pitchFamily="18" charset="0"/>
                <a:cs typeface="Times New Roman" pitchFamily="18" charset="0"/>
              </a:rPr>
              <a:t>Сумеречный взгляд : роман / Дин Кунц ; пер. с англ. А. </a:t>
            </a:r>
            <a:r>
              <a:rPr lang="ru-RU" sz="1000" dirty="0" err="1" smtClean="0">
                <a:solidFill>
                  <a:schemeClr val="tx1"/>
                </a:solidFill>
                <a:latin typeface="Times New Roman" pitchFamily="18" charset="0"/>
                <a:cs typeface="Times New Roman" pitchFamily="18" charset="0"/>
              </a:rPr>
              <a:t>Порьяза</a:t>
            </a:r>
            <a:r>
              <a:rPr lang="ru-RU" sz="1000" dirty="0" smtClean="0">
                <a:solidFill>
                  <a:schemeClr val="tx1"/>
                </a:solidFill>
                <a:latin typeface="Times New Roman" pitchFamily="18" charset="0"/>
                <a:cs typeface="Times New Roman" pitchFamily="18" charset="0"/>
              </a:rPr>
              <a:t>. - Москва : </a:t>
            </a:r>
            <a:r>
              <a:rPr lang="ru-RU" sz="1000" dirty="0" err="1" smtClean="0">
                <a:solidFill>
                  <a:schemeClr val="tx1"/>
                </a:solidFill>
                <a:latin typeface="Times New Roman" pitchFamily="18" charset="0"/>
                <a:cs typeface="Times New Roman" pitchFamily="18" charset="0"/>
              </a:rPr>
              <a:t>Олма-Пресс</a:t>
            </a:r>
            <a:r>
              <a:rPr lang="ru-RU" sz="1000" dirty="0" smtClean="0">
                <a:solidFill>
                  <a:schemeClr val="tx1"/>
                </a:solidFill>
                <a:latin typeface="Times New Roman" pitchFamily="18" charset="0"/>
                <a:cs typeface="Times New Roman" pitchFamily="18" charset="0"/>
              </a:rPr>
              <a:t>, 1998. - 494 с. - (Холодный огонь). </a:t>
            </a:r>
          </a:p>
          <a:p>
            <a:endParaRPr lang="ru-RU" sz="1000" dirty="0" smtClean="0">
              <a:solidFill>
                <a:schemeClr val="tx1"/>
              </a:solidFill>
              <a:latin typeface="Times New Roman" pitchFamily="18" charset="0"/>
              <a:cs typeface="Times New Roman" pitchFamily="18" charset="0"/>
            </a:endParaRPr>
          </a:p>
          <a:p>
            <a:r>
              <a:rPr lang="ru-RU" sz="1000" dirty="0" smtClean="0">
                <a:solidFill>
                  <a:schemeClr val="tx1"/>
                </a:solidFill>
                <a:latin typeface="Times New Roman" pitchFamily="18" charset="0"/>
                <a:cs typeface="Times New Roman" pitchFamily="18" charset="0"/>
              </a:rPr>
              <a:t>Кунц, Д. </a:t>
            </a:r>
          </a:p>
          <a:p>
            <a:r>
              <a:rPr lang="ru-RU" sz="1000" dirty="0" smtClean="0">
                <a:solidFill>
                  <a:schemeClr val="tx1"/>
                </a:solidFill>
                <a:latin typeface="Times New Roman" pitchFamily="18" charset="0"/>
                <a:cs typeface="Times New Roman" pitchFamily="18" charset="0"/>
              </a:rPr>
              <a:t>Ледяная тюрьма : роман / Дин Кунц ; пер. с англ. А. </a:t>
            </a:r>
            <a:r>
              <a:rPr lang="ru-RU" sz="1000" dirty="0" err="1" smtClean="0">
                <a:solidFill>
                  <a:schemeClr val="tx1"/>
                </a:solidFill>
                <a:latin typeface="Times New Roman" pitchFamily="18" charset="0"/>
                <a:cs typeface="Times New Roman" pitchFamily="18" charset="0"/>
              </a:rPr>
              <a:t>Кавтаскина</a:t>
            </a:r>
            <a:r>
              <a:rPr lang="ru-RU" sz="1000" dirty="0" smtClean="0">
                <a:solidFill>
                  <a:schemeClr val="tx1"/>
                </a:solidFill>
                <a:latin typeface="Times New Roman" pitchFamily="18" charset="0"/>
                <a:cs typeface="Times New Roman" pitchFamily="18" charset="0"/>
              </a:rPr>
              <a:t>. - Москва : </a:t>
            </a:r>
            <a:r>
              <a:rPr lang="ru-RU" sz="1000" dirty="0" err="1" smtClean="0">
                <a:solidFill>
                  <a:schemeClr val="tx1"/>
                </a:solidFill>
                <a:latin typeface="Times New Roman" pitchFamily="18" charset="0"/>
                <a:cs typeface="Times New Roman" pitchFamily="18" charset="0"/>
              </a:rPr>
              <a:t>Эксмо-Пресс</a:t>
            </a:r>
            <a:r>
              <a:rPr lang="ru-RU" sz="1000" dirty="0" smtClean="0">
                <a:solidFill>
                  <a:schemeClr val="tx1"/>
                </a:solidFill>
                <a:latin typeface="Times New Roman" pitchFamily="18" charset="0"/>
                <a:cs typeface="Times New Roman" pitchFamily="18" charset="0"/>
              </a:rPr>
              <a:t>, 1998. - 462 с. - (Холодный огонь). </a:t>
            </a:r>
          </a:p>
          <a:p>
            <a:endParaRPr lang="ru-RU" sz="1000" dirty="0" smtClean="0">
              <a:solidFill>
                <a:schemeClr val="tx1"/>
              </a:solidFill>
              <a:latin typeface="Times New Roman" pitchFamily="18" charset="0"/>
              <a:cs typeface="Times New Roman" pitchFamily="18" charset="0"/>
            </a:endParaRPr>
          </a:p>
          <a:p>
            <a:r>
              <a:rPr lang="ru-RU" sz="1000" dirty="0" smtClean="0">
                <a:solidFill>
                  <a:schemeClr val="tx1"/>
                </a:solidFill>
                <a:latin typeface="Times New Roman" pitchFamily="18" charset="0"/>
                <a:cs typeface="Times New Roman" pitchFamily="18" charset="0"/>
              </a:rPr>
              <a:t>Кунц, Д. </a:t>
            </a:r>
          </a:p>
          <a:p>
            <a:r>
              <a:rPr lang="ru-RU" sz="1000" dirty="0" smtClean="0">
                <a:solidFill>
                  <a:schemeClr val="tx1"/>
                </a:solidFill>
                <a:latin typeface="Times New Roman" pitchFamily="18" charset="0"/>
                <a:cs typeface="Times New Roman" pitchFamily="18" charset="0"/>
              </a:rPr>
              <a:t>Подозреваемый / Дин Кунц ; пер. с англ. В.А. Вебера. - Москва : </a:t>
            </a:r>
            <a:r>
              <a:rPr lang="ru-RU" sz="1000" dirty="0" err="1" smtClean="0">
                <a:solidFill>
                  <a:schemeClr val="tx1"/>
                </a:solidFill>
                <a:latin typeface="Times New Roman" pitchFamily="18" charset="0"/>
                <a:cs typeface="Times New Roman" pitchFamily="18" charset="0"/>
              </a:rPr>
              <a:t>Эксмо</a:t>
            </a:r>
            <a:r>
              <a:rPr lang="ru-RU" sz="1000" dirty="0" smtClean="0">
                <a:solidFill>
                  <a:schemeClr val="tx1"/>
                </a:solidFill>
                <a:latin typeface="Times New Roman" pitchFamily="18" charset="0"/>
                <a:cs typeface="Times New Roman" pitchFamily="18" charset="0"/>
              </a:rPr>
              <a:t>, 2007. - 346 с. - (Дин Кунц. Коллекция). </a:t>
            </a:r>
          </a:p>
          <a:p>
            <a:endParaRPr lang="ru-RU" sz="1000" i="1"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pPr algn="ctr"/>
            <a:endParaRPr lang="ru-RU" sz="900" i="1" dirty="0">
              <a:solidFill>
                <a:schemeClr val="tx1"/>
              </a:solidFill>
              <a:latin typeface="Times New Roman" pitchFamily="18" charset="0"/>
              <a:cs typeface="Times New Roman" pitchFamily="18" charset="0"/>
            </a:endParaRPr>
          </a:p>
        </p:txBody>
      </p:sp>
      <p:sp>
        <p:nvSpPr>
          <p:cNvPr id="16" name="Прямоугольник 15"/>
          <p:cNvSpPr/>
          <p:nvPr/>
        </p:nvSpPr>
        <p:spPr>
          <a:xfrm>
            <a:off x="5652120" y="1122186"/>
            <a:ext cx="3168352" cy="1442718"/>
          </a:xfrm>
          <a:prstGeom prst="rect">
            <a:avLst/>
          </a:prstGeom>
          <a:solidFill>
            <a:schemeClr val="accent6">
              <a:lumMod val="75000"/>
            </a:schemeClr>
          </a:solidFill>
          <a:ln>
            <a:solidFill>
              <a:schemeClr val="accent6">
                <a:lumMod val="60000"/>
                <a:lumOff val="40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ru-RU" sz="1000" dirty="0" smtClean="0">
              <a:solidFill>
                <a:schemeClr val="tx1"/>
              </a:solidFill>
              <a:latin typeface="Times New Roman" pitchFamily="18" charset="0"/>
              <a:cs typeface="Times New Roman" pitchFamily="18" charset="0"/>
            </a:endParaRPr>
          </a:p>
          <a:p>
            <a:endParaRPr lang="ru-RU" sz="1000" dirty="0" smtClean="0">
              <a:solidFill>
                <a:schemeClr val="tx1"/>
              </a:solidFill>
              <a:latin typeface="Times New Roman" pitchFamily="18" charset="0"/>
              <a:cs typeface="Times New Roman" pitchFamily="18" charset="0"/>
            </a:endParaRPr>
          </a:p>
          <a:p>
            <a:r>
              <a:rPr lang="ru-RU" sz="1000" dirty="0" smtClean="0">
                <a:solidFill>
                  <a:schemeClr val="tx1"/>
                </a:solidFill>
                <a:latin typeface="Times New Roman" pitchFamily="18" charset="0"/>
                <a:cs typeface="Times New Roman" pitchFamily="18" charset="0"/>
              </a:rPr>
              <a:t>Кунц, Д. </a:t>
            </a:r>
          </a:p>
          <a:p>
            <a:r>
              <a:rPr lang="ru-RU" sz="1000" dirty="0" smtClean="0">
                <a:solidFill>
                  <a:schemeClr val="tx1"/>
                </a:solidFill>
                <a:latin typeface="Times New Roman" pitchFamily="18" charset="0"/>
                <a:cs typeface="Times New Roman" pitchFamily="18" charset="0"/>
              </a:rPr>
              <a:t>Черные реки сердца : роман / Дин Кунц ; пер. с англ. Ю. </a:t>
            </a:r>
            <a:r>
              <a:rPr lang="ru-RU" sz="1000" dirty="0" err="1" smtClean="0">
                <a:solidFill>
                  <a:schemeClr val="tx1"/>
                </a:solidFill>
                <a:latin typeface="Times New Roman" pitchFamily="18" charset="0"/>
                <a:cs typeface="Times New Roman" pitchFamily="18" charset="0"/>
              </a:rPr>
              <a:t>Комова</a:t>
            </a:r>
            <a:r>
              <a:rPr lang="ru-RU" sz="1000" dirty="0" smtClean="0">
                <a:solidFill>
                  <a:schemeClr val="tx1"/>
                </a:solidFill>
                <a:latin typeface="Times New Roman" pitchFamily="18" charset="0"/>
                <a:cs typeface="Times New Roman" pitchFamily="18" charset="0"/>
              </a:rPr>
              <a:t>, Т. </a:t>
            </a:r>
            <a:r>
              <a:rPr lang="ru-RU" sz="1000" dirty="0" err="1" smtClean="0">
                <a:solidFill>
                  <a:schemeClr val="tx1"/>
                </a:solidFill>
                <a:latin typeface="Times New Roman" pitchFamily="18" charset="0"/>
                <a:cs typeface="Times New Roman" pitchFamily="18" charset="0"/>
              </a:rPr>
              <a:t>Дадьянова</a:t>
            </a:r>
            <a:r>
              <a:rPr lang="ru-RU" sz="1000" dirty="0" smtClean="0">
                <a:solidFill>
                  <a:schemeClr val="tx1"/>
                </a:solidFill>
                <a:latin typeface="Times New Roman" pitchFamily="18" charset="0"/>
                <a:cs typeface="Times New Roman" pitchFamily="18" charset="0"/>
              </a:rPr>
              <a:t>. - Москва : </a:t>
            </a:r>
            <a:r>
              <a:rPr lang="ru-RU" sz="1000" dirty="0" err="1" smtClean="0">
                <a:solidFill>
                  <a:schemeClr val="tx1"/>
                </a:solidFill>
                <a:latin typeface="Times New Roman" pitchFamily="18" charset="0"/>
                <a:cs typeface="Times New Roman" pitchFamily="18" charset="0"/>
              </a:rPr>
              <a:t>Олма-Пресс</a:t>
            </a:r>
            <a:r>
              <a:rPr lang="ru-RU" sz="1000" dirty="0" smtClean="0">
                <a:solidFill>
                  <a:schemeClr val="tx1"/>
                </a:solidFill>
                <a:latin typeface="Times New Roman" pitchFamily="18" charset="0"/>
                <a:cs typeface="Times New Roman" pitchFamily="18" charset="0"/>
              </a:rPr>
              <a:t> : </a:t>
            </a:r>
            <a:r>
              <a:rPr lang="ru-RU" sz="1000" dirty="0" err="1" smtClean="0">
                <a:solidFill>
                  <a:schemeClr val="tx1"/>
                </a:solidFill>
                <a:latin typeface="Times New Roman" pitchFamily="18" charset="0"/>
                <a:cs typeface="Times New Roman" pitchFamily="18" charset="0"/>
              </a:rPr>
              <a:t>Эксмо-Пресс</a:t>
            </a:r>
            <a:r>
              <a:rPr lang="ru-RU" sz="1000" dirty="0" smtClean="0">
                <a:solidFill>
                  <a:schemeClr val="tx1"/>
                </a:solidFill>
                <a:latin typeface="Times New Roman" pitchFamily="18" charset="0"/>
                <a:cs typeface="Times New Roman" pitchFamily="18" charset="0"/>
              </a:rPr>
              <a:t>, 1998. - 630 с. - (Холодный огонь). </a:t>
            </a:r>
          </a:p>
          <a:p>
            <a:endParaRPr lang="ru-RU" sz="1000" dirty="0" smtClean="0">
              <a:solidFill>
                <a:schemeClr val="tx1"/>
              </a:solidFill>
              <a:latin typeface="Times New Roman" pitchFamily="18" charset="0"/>
              <a:cs typeface="Times New Roman" pitchFamily="18" charset="0"/>
            </a:endParaRPr>
          </a:p>
          <a:p>
            <a:r>
              <a:rPr lang="ru-RU" sz="1000" dirty="0" smtClean="0">
                <a:solidFill>
                  <a:schemeClr val="tx1"/>
                </a:solidFill>
                <a:latin typeface="Times New Roman" pitchFamily="18" charset="0"/>
                <a:cs typeface="Times New Roman" pitchFamily="18" charset="0"/>
              </a:rPr>
              <a:t>Кунц, Д. </a:t>
            </a:r>
          </a:p>
          <a:p>
            <a:r>
              <a:rPr lang="ru-RU" sz="1000" dirty="0" smtClean="0">
                <a:solidFill>
                  <a:schemeClr val="tx1"/>
                </a:solidFill>
                <a:latin typeface="Times New Roman" pitchFamily="18" charset="0"/>
                <a:cs typeface="Times New Roman" pitchFamily="18" charset="0"/>
              </a:rPr>
              <a:t>Голос ночи : роман  / Дин Кунц ; пер. с англ. О. </a:t>
            </a:r>
            <a:r>
              <a:rPr lang="ru-RU" sz="1000" dirty="0" err="1" smtClean="0">
                <a:solidFill>
                  <a:schemeClr val="tx1"/>
                </a:solidFill>
                <a:latin typeface="Times New Roman" pitchFamily="18" charset="0"/>
                <a:cs typeface="Times New Roman" pitchFamily="18" charset="0"/>
              </a:rPr>
              <a:t>Волосюка</a:t>
            </a:r>
            <a:r>
              <a:rPr lang="ru-RU" sz="1000" dirty="0" smtClean="0">
                <a:solidFill>
                  <a:schemeClr val="tx1"/>
                </a:solidFill>
                <a:latin typeface="Times New Roman" pitchFamily="18" charset="0"/>
                <a:cs typeface="Times New Roman" pitchFamily="18" charset="0"/>
              </a:rPr>
              <a:t>. - Москва : </a:t>
            </a:r>
            <a:r>
              <a:rPr lang="ru-RU" sz="1000" dirty="0" err="1" smtClean="0">
                <a:solidFill>
                  <a:schemeClr val="tx1"/>
                </a:solidFill>
                <a:latin typeface="Times New Roman" pitchFamily="18" charset="0"/>
                <a:cs typeface="Times New Roman" pitchFamily="18" charset="0"/>
              </a:rPr>
              <a:t>Олма-Пресс</a:t>
            </a:r>
            <a:r>
              <a:rPr lang="ru-RU" sz="1000" dirty="0" smtClean="0">
                <a:solidFill>
                  <a:schemeClr val="tx1"/>
                </a:solidFill>
                <a:latin typeface="Times New Roman" pitchFamily="18" charset="0"/>
                <a:cs typeface="Times New Roman" pitchFamily="18" charset="0"/>
              </a:rPr>
              <a:t> : </a:t>
            </a:r>
            <a:r>
              <a:rPr lang="ru-RU" sz="1000" dirty="0" err="1" smtClean="0">
                <a:solidFill>
                  <a:schemeClr val="tx1"/>
                </a:solidFill>
                <a:latin typeface="Times New Roman" pitchFamily="18" charset="0"/>
                <a:cs typeface="Times New Roman" pitchFamily="18" charset="0"/>
              </a:rPr>
              <a:t>Эксмо-Пресс</a:t>
            </a:r>
            <a:r>
              <a:rPr lang="ru-RU" sz="1000" dirty="0" smtClean="0">
                <a:solidFill>
                  <a:schemeClr val="tx1"/>
                </a:solidFill>
                <a:latin typeface="Times New Roman" pitchFamily="18" charset="0"/>
                <a:cs typeface="Times New Roman" pitchFamily="18" charset="0"/>
              </a:rPr>
              <a:t>, 1998. - 302 с. - (Холодный огонь). </a:t>
            </a:r>
          </a:p>
          <a:p>
            <a:endParaRPr lang="ru-RU" sz="1000" dirty="0" smtClean="0">
              <a:solidFill>
                <a:schemeClr val="tx1"/>
              </a:solidFill>
              <a:latin typeface="Times New Roman" pitchFamily="18" charset="0"/>
              <a:cs typeface="Times New Roman" pitchFamily="18" charset="0"/>
            </a:endParaRPr>
          </a:p>
          <a:p>
            <a:pPr algn="ctr"/>
            <a:endParaRPr lang="ru-RU" sz="900" i="1" dirty="0">
              <a:solidFill>
                <a:schemeClr val="tx1"/>
              </a:solidFill>
              <a:latin typeface="Times New Roman" pitchFamily="18" charset="0"/>
              <a:cs typeface="Times New Roman" pitchFamily="18" charset="0"/>
            </a:endParaRPr>
          </a:p>
        </p:txBody>
      </p:sp>
      <p:pic>
        <p:nvPicPr>
          <p:cNvPr id="9" name="Рисунок 8" descr="9785699478781.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1166613">
            <a:off x="430143" y="3562832"/>
            <a:ext cx="823471" cy="129614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1" name="Рисунок 10" descr="04426325.cover.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21102759">
            <a:off x="1999380" y="3555089"/>
            <a:ext cx="847005" cy="1333427"/>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12" name="Рисунок 11" descr="screenshot_0.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21119759">
            <a:off x="3509632" y="3482585"/>
            <a:ext cx="864096" cy="1349718"/>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18" presetClass="entr" presetSubtype="12"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trips(downLeft)">
                                      <p:cBhvr>
                                        <p:cTn id="11" dur="500"/>
                                        <p:tgtEl>
                                          <p:spTgt spid="8"/>
                                        </p:tgtEl>
                                      </p:cBhvr>
                                    </p:animEffect>
                                  </p:childTnLst>
                                </p:cTn>
                              </p:par>
                              <p:par>
                                <p:cTn id="12" presetID="24" presetClass="entr" presetSubtype="0"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anim to="" calcmode="lin" valueType="num">
                                      <p:cBhvr>
                                        <p:cTn id="14" dur="1" fill="hold"/>
                                        <p:tgtEl>
                                          <p:spTgt spid="12"/>
                                        </p:tgtEl>
                                        <p:attrNameLst>
                                          <p:attrName/>
                                        </p:attrNameLst>
                                      </p:cBhvr>
                                    </p:anim>
                                  </p:childTnLst>
                                </p:cTn>
                              </p:par>
                              <p:par>
                                <p:cTn id="15" presetID="24"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to="" calcmode="lin" valueType="num">
                                      <p:cBhvr>
                                        <p:cTn id="17" dur="1" fill="hold"/>
                                        <p:tgtEl>
                                          <p:spTgt spid="11"/>
                                        </p:tgtEl>
                                        <p:attrNameLst>
                                          <p:attrName/>
                                        </p:attrNameLst>
                                      </p:cBhvr>
                                    </p:anim>
                                  </p:childTnLst>
                                </p:cTn>
                              </p:par>
                              <p:par>
                                <p:cTn id="18" presetID="24" presetClass="entr" presetSubtype="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to="" calcmode="lin" valueType="num">
                                      <p:cBhvr>
                                        <p:cTn id="20" dur="1" fill="hold"/>
                                        <p:tgtEl>
                                          <p:spTgt spid="9"/>
                                        </p:tgtEl>
                                        <p:attrNameLst>
                                          <p:attrName/>
                                        </p:attrNameLst>
                                      </p:cBhvr>
                                    </p:anim>
                                  </p:childTnLst>
                                </p:cTn>
                              </p:par>
                              <p:par>
                                <p:cTn id="21" presetID="24"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to="" calcmode="lin" valueType="num">
                                      <p:cBhvr>
                                        <p:cTn id="23" dur="1" fill="hold"/>
                                        <p:tgtEl>
                                          <p:spTgt spid="6"/>
                                        </p:tgtEl>
                                        <p:attrNameLst>
                                          <p:attrName/>
                                        </p:attrNameLst>
                                      </p:cBhvr>
                                    </p:anim>
                                  </p:childTnLst>
                                </p:cTn>
                              </p:par>
                              <p:par>
                                <p:cTn id="24" presetID="24"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 to="" calcmode="lin" valueType="num">
                                      <p:cBhvr>
                                        <p:cTn id="26" dur="1" fill="hold"/>
                                        <p:tgtEl>
                                          <p:spTgt spid="7"/>
                                        </p:tgtEl>
                                        <p:attrNameLst>
                                          <p:attrName/>
                                        </p:attrNameLst>
                                      </p:cBhvr>
                                    </p:anim>
                                  </p:childTnLst>
                                </p:cTn>
                              </p:par>
                              <p:par>
                                <p:cTn id="27" presetID="48" presetClass="entr" presetSubtype="0" accel="5000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0"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31" dur="1000" fill="hold"/>
                                        <p:tgtEl>
                                          <p:spTgt spid="16"/>
                                        </p:tgtEl>
                                        <p:attrNameLst>
                                          <p:attrName>ppt_y</p:attrName>
                                        </p:attrNameLst>
                                      </p:cBhvr>
                                      <p:tavLst>
                                        <p:tav tm="0">
                                          <p:val>
                                            <p:strVal val="#ppt_y"/>
                                          </p:val>
                                        </p:tav>
                                        <p:tav tm="100000">
                                          <p:val>
                                            <p:strVal val="#ppt_y"/>
                                          </p:val>
                                        </p:tav>
                                      </p:tavLst>
                                    </p:anim>
                                    <p:animEffect transition="in" filter="fade">
                                      <p:cBhvr>
                                        <p:cTn id="32" dur="1000"/>
                                        <p:tgtEl>
                                          <p:spTgt spid="16"/>
                                        </p:tgtEl>
                                      </p:cBhvr>
                                    </p:animEffect>
                                  </p:childTnLst>
                                </p:cTn>
                              </p:par>
                              <p:par>
                                <p:cTn id="33" presetID="48" presetClass="entr" presetSubtype="0" accel="5000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37" dur="1000" fill="hold"/>
                                        <p:tgtEl>
                                          <p:spTgt spid="15"/>
                                        </p:tgtEl>
                                        <p:attrNameLst>
                                          <p:attrName>ppt_y</p:attrName>
                                        </p:attrNameLst>
                                      </p:cBhvr>
                                      <p:tavLst>
                                        <p:tav tm="0">
                                          <p:val>
                                            <p:strVal val="#ppt_y"/>
                                          </p:val>
                                        </p:tav>
                                        <p:tav tm="100000">
                                          <p:val>
                                            <p:strVal val="#ppt_y"/>
                                          </p:val>
                                        </p:tav>
                                      </p:tavLst>
                                    </p:anim>
                                    <p:animEffect transition="in" filter="fade">
                                      <p:cBhvr>
                                        <p:cTn id="3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8"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5" name="Прямоугольник 4"/>
          <p:cNvSpPr/>
          <p:nvPr/>
        </p:nvSpPr>
        <p:spPr>
          <a:xfrm>
            <a:off x="3831328" y="1124744"/>
            <a:ext cx="4968552" cy="2880320"/>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Автор затрагивает в своих романах множество философских и жизненных тем, что  привлекает читателей и заставляет думать, верить, чувствовать. Размышления в книгах касаются как жизни и смерти, так и осмысления человеком его существования. Читая всего лишь одно произведение, мы можем погрузиться в сотню важных тем и найти для себя что-то важное и особенное. Рассуждения Кунца зрят в самую суть, показывая, что есть и другая сторона жизни и что нужно знать больше, чем то, чего мы касаемся каждый день</a:t>
            </a:r>
            <a:endParaRPr lang="ru-RU" sz="1600" dirty="0">
              <a:latin typeface="Times New Roman" pitchFamily="18" charset="0"/>
              <a:cs typeface="Times New Roman" pitchFamily="18" charset="0"/>
            </a:endParaRPr>
          </a:p>
        </p:txBody>
      </p:sp>
      <p:pic>
        <p:nvPicPr>
          <p:cNvPr id="7" name="Рисунок 6" descr="kunc-din.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47664" y="1052736"/>
            <a:ext cx="1990506" cy="2900482"/>
          </a:xfrm>
          <a:prstGeom prst="rect">
            <a:avLst/>
          </a:prstGeom>
          <a:ln w="38100">
            <a:solidFill>
              <a:schemeClr val="bg2">
                <a:lumMod val="50000"/>
              </a:schemeClr>
            </a:solidFill>
          </a:ln>
        </p:spPr>
      </p:pic>
      <p:sp>
        <p:nvSpPr>
          <p:cNvPr id="8" name="Прямоугольник 7"/>
          <p:cNvSpPr/>
          <p:nvPr/>
        </p:nvSpPr>
        <p:spPr>
          <a:xfrm>
            <a:off x="374944" y="4149080"/>
            <a:ext cx="8424936" cy="2492896"/>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Внутренние скитания человека, отношения к любви, мысли о добре и зле, психологические ноты – это не полный перечень всего, что можно узнать, скользя по захватывающему рассказу.  Как интересно прикоснутся к мыслям человека, который старается познать мир целиком и полностью, полюбить его, несмотря на агрессивность и жестокость:</a:t>
            </a:r>
          </a:p>
          <a:p>
            <a:pPr algn="just"/>
            <a:r>
              <a:rPr lang="ru-RU" dirty="0" smtClean="0">
                <a:solidFill>
                  <a:srgbClr val="FFC000"/>
                </a:solidFill>
                <a:latin typeface="Times New Roman" pitchFamily="18" charset="0"/>
                <a:cs typeface="Times New Roman" pitchFamily="18" charset="0"/>
              </a:rPr>
              <a:t>        «</a:t>
            </a:r>
            <a:r>
              <a:rPr lang="ru-RU" sz="1600" i="1" dirty="0" smtClean="0">
                <a:solidFill>
                  <a:srgbClr val="FFC000"/>
                </a:solidFill>
                <a:latin typeface="Times New Roman" pitchFamily="18" charset="0"/>
                <a:cs typeface="Times New Roman" pitchFamily="18" charset="0"/>
              </a:rPr>
              <a:t>Я люблю мир на том уровне, который допускает истинную любовь (можно любить городок, район, улицу)... и я люблю жизнь, красоту этого мира и этой жизни. Но я не люблю их безмерно, я испытываю от них тот же восторг, что и архитектор, который стоит на пороге приемной великолепного дворца, потрясен увиденным, но знает, что дальше его ждут еще более великолепные залы» </a:t>
            </a:r>
            <a:r>
              <a:rPr lang="ru-RU" sz="1600" i="1" dirty="0" smtClean="0">
                <a:solidFill>
                  <a:srgbClr val="FFFF00"/>
                </a:solidFill>
                <a:latin typeface="Times New Roman" pitchFamily="18" charset="0"/>
                <a:cs typeface="Times New Roman" pitchFamily="18" charset="0"/>
              </a:rPr>
              <a:t>(</a:t>
            </a:r>
            <a:r>
              <a:rPr lang="ru-RU" sz="1400" i="1" dirty="0" smtClean="0">
                <a:solidFill>
                  <a:srgbClr val="FFFF00"/>
                </a:solidFill>
                <a:latin typeface="Times New Roman" pitchFamily="18" charset="0"/>
                <a:cs typeface="Times New Roman" pitchFamily="18" charset="0"/>
              </a:rPr>
              <a:t>«Ночь Томаса»)</a:t>
            </a:r>
            <a:endParaRPr lang="ru-RU" sz="1600" i="1" dirty="0">
              <a:solidFill>
                <a:srgbClr val="FFFF00"/>
              </a:solidFill>
              <a:latin typeface="Times New Roman" pitchFamily="18" charset="0"/>
              <a:cs typeface="Times New Roman" pitchFamily="18" charset="0"/>
            </a:endParaRPr>
          </a:p>
        </p:txBody>
      </p:sp>
      <p:sp>
        <p:nvSpPr>
          <p:cNvPr id="6" name="Скругленный прямоугольник 5"/>
          <p:cNvSpPr/>
          <p:nvPr/>
        </p:nvSpPr>
        <p:spPr>
          <a:xfrm>
            <a:off x="37494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pic>
        <p:nvPicPr>
          <p:cNvPr id="9" name="Рисунок 8" descr="01.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5536" y="1196752"/>
            <a:ext cx="1730972" cy="1224136"/>
          </a:xfrm>
          <a:prstGeom prst="rect">
            <a:avLst/>
          </a:prstGeom>
          <a:ln w="38100">
            <a:solidFill>
              <a:srgbClr val="B3A979"/>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par>
                                <p:cTn id="15" presetID="25" presetClass="entr" presetSubtype="0" fill="hold" grpId="1"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8"/>
                                        </p:tgtEl>
                                      </p:cBhvr>
                                    </p:animEffect>
                                  </p:childTnLst>
                                </p:cTn>
                              </p:par>
                              <p:par>
                                <p:cTn id="25" presetID="35"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anim calcmode="lin" valueType="num">
                                      <p:cBhvr>
                                        <p:cTn id="28" dur="2000" fill="hold"/>
                                        <p:tgtEl>
                                          <p:spTgt spid="7"/>
                                        </p:tgtEl>
                                        <p:attrNameLst>
                                          <p:attrName>style.rotation</p:attrName>
                                        </p:attrNameLst>
                                      </p:cBhvr>
                                      <p:tavLst>
                                        <p:tav tm="0">
                                          <p:val>
                                            <p:fltVal val="720"/>
                                          </p:val>
                                        </p:tav>
                                        <p:tav tm="100000">
                                          <p:val>
                                            <p:fltVal val="0"/>
                                          </p:val>
                                        </p:tav>
                                      </p:tavLst>
                                    </p:anim>
                                    <p:anim calcmode="lin" valueType="num">
                                      <p:cBhvr>
                                        <p:cTn id="29" dur="2000" fill="hold"/>
                                        <p:tgtEl>
                                          <p:spTgt spid="7"/>
                                        </p:tgtEl>
                                        <p:attrNameLst>
                                          <p:attrName>ppt_h</p:attrName>
                                        </p:attrNameLst>
                                      </p:cBhvr>
                                      <p:tavLst>
                                        <p:tav tm="0">
                                          <p:val>
                                            <p:fltVal val="0"/>
                                          </p:val>
                                        </p:tav>
                                        <p:tav tm="100000">
                                          <p:val>
                                            <p:strVal val="#ppt_h"/>
                                          </p:val>
                                        </p:tav>
                                      </p:tavLst>
                                    </p:anim>
                                    <p:anim calcmode="lin" valueType="num">
                                      <p:cBhvr>
                                        <p:cTn id="30" dur="2000" fill="hold"/>
                                        <p:tgtEl>
                                          <p:spTgt spid="7"/>
                                        </p:tgtEl>
                                        <p:attrNameLst>
                                          <p:attrName>ppt_w</p:attrName>
                                        </p:attrNameLst>
                                      </p:cBhvr>
                                      <p:tavLst>
                                        <p:tav tm="0">
                                          <p:val>
                                            <p:fltVal val="0"/>
                                          </p:val>
                                        </p:tav>
                                        <p:tav tm="100000">
                                          <p:val>
                                            <p:strVal val="#ppt_w"/>
                                          </p:val>
                                        </p:tav>
                                      </p:tavLst>
                                    </p:anim>
                                  </p:childTnLst>
                                </p:cTn>
                              </p:par>
                              <p:par>
                                <p:cTn id="31" presetID="35"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2000"/>
                                        <p:tgtEl>
                                          <p:spTgt spid="9"/>
                                        </p:tgtEl>
                                      </p:cBhvr>
                                    </p:animEffect>
                                    <p:anim calcmode="lin" valueType="num">
                                      <p:cBhvr>
                                        <p:cTn id="34" dur="2000" fill="hold"/>
                                        <p:tgtEl>
                                          <p:spTgt spid="9"/>
                                        </p:tgtEl>
                                        <p:attrNameLst>
                                          <p:attrName>style.rotation</p:attrName>
                                        </p:attrNameLst>
                                      </p:cBhvr>
                                      <p:tavLst>
                                        <p:tav tm="0">
                                          <p:val>
                                            <p:fltVal val="720"/>
                                          </p:val>
                                        </p:tav>
                                        <p:tav tm="100000">
                                          <p:val>
                                            <p:fltVal val="0"/>
                                          </p:val>
                                        </p:tav>
                                      </p:tavLst>
                                    </p:anim>
                                    <p:anim calcmode="lin" valueType="num">
                                      <p:cBhvr>
                                        <p:cTn id="35" dur="2000" fill="hold"/>
                                        <p:tgtEl>
                                          <p:spTgt spid="9"/>
                                        </p:tgtEl>
                                        <p:attrNameLst>
                                          <p:attrName>ppt_h</p:attrName>
                                        </p:attrNameLst>
                                      </p:cBhvr>
                                      <p:tavLst>
                                        <p:tav tm="0">
                                          <p:val>
                                            <p:fltVal val="0"/>
                                          </p:val>
                                        </p:tav>
                                        <p:tav tm="100000">
                                          <p:val>
                                            <p:strVal val="#ppt_h"/>
                                          </p:val>
                                        </p:tav>
                                      </p:tavLst>
                                    </p:anim>
                                    <p:anim calcmode="lin" valueType="num">
                                      <p:cBhvr>
                                        <p:cTn id="36" dur="20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fonstola.ru-5565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a:effectLst>
            <a:glow rad="101600">
              <a:schemeClr val="accent6">
                <a:satMod val="175000"/>
                <a:alpha val="40000"/>
              </a:schemeClr>
            </a:glow>
          </a:effectLst>
        </p:spPr>
      </p:pic>
      <p:sp>
        <p:nvSpPr>
          <p:cNvPr id="5" name="Прямоугольник 4"/>
          <p:cNvSpPr/>
          <p:nvPr/>
        </p:nvSpPr>
        <p:spPr>
          <a:xfrm>
            <a:off x="363369" y="1340768"/>
            <a:ext cx="5256584" cy="3528392"/>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dirty="0" smtClean="0">
                <a:latin typeface="Times New Roman" pitchFamily="18" charset="0"/>
                <a:cs typeface="Times New Roman" pitchFamily="18" charset="0"/>
              </a:rPr>
              <a:t>          Тема любви встречается очень часто, как говорил сам Кунц в своём произведении </a:t>
            </a:r>
            <a:r>
              <a:rPr lang="ru-RU" sz="1400" i="1" dirty="0" smtClean="0">
                <a:solidFill>
                  <a:srgbClr val="FFFF00"/>
                </a:solidFill>
                <a:latin typeface="Times New Roman" pitchFamily="18" charset="0"/>
                <a:cs typeface="Times New Roman" pitchFamily="18" charset="0"/>
              </a:rPr>
              <a:t>«Ложная память»</a:t>
            </a:r>
            <a:r>
              <a:rPr lang="ru-RU" sz="1400" i="1" dirty="0" smtClean="0">
                <a:solidFill>
                  <a:srgbClr val="FFC000"/>
                </a:solidFill>
                <a:latin typeface="Times New Roman" pitchFamily="18" charset="0"/>
                <a:cs typeface="Times New Roman" pitchFamily="18" charset="0"/>
              </a:rPr>
              <a:t>: «</a:t>
            </a:r>
            <a:r>
              <a:rPr lang="ru-RU" sz="1600" i="1" dirty="0" smtClean="0">
                <a:solidFill>
                  <a:srgbClr val="FFC000"/>
                </a:solidFill>
                <a:latin typeface="Times New Roman" pitchFamily="18" charset="0"/>
                <a:cs typeface="Times New Roman" pitchFamily="18" charset="0"/>
              </a:rPr>
              <a:t>Любовь – это священное одеяние, сотканное из настолько тонкой ткани, что глаз не в состоянии рассмотреть ее, но при этом настолько прочной, что даже могущественная смерть не в силах ее разорвать, одеяние, не изнашивающееся со временем, несущее тепло в мир, который стал бы без него невыносимо холодным, - но порой любовь может оказаться столь тяжелой, как стальная кольчуга. И умение снести бремя любви в тех случаях, когда оно представляет собой непреодолимую тяжесть, делает еще более драгоценными те мгновения, когда любовь, как ветер, вздымает руки человека, словно крылья, и отправляет его в полет» </a:t>
            </a:r>
            <a:endParaRPr lang="ru-RU" sz="1600" i="1" dirty="0">
              <a:solidFill>
                <a:srgbClr val="FFC000"/>
              </a:solidFill>
              <a:latin typeface="Times New Roman" pitchFamily="18" charset="0"/>
              <a:cs typeface="Times New Roman" pitchFamily="18" charset="0"/>
            </a:endParaRPr>
          </a:p>
        </p:txBody>
      </p:sp>
      <p:pic>
        <p:nvPicPr>
          <p:cNvPr id="6" name="Рисунок 5" descr="80538e4-6.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8144" y="1369034"/>
            <a:ext cx="2890494" cy="2509068"/>
          </a:xfrm>
          <a:prstGeom prst="rect">
            <a:avLst/>
          </a:prstGeom>
          <a:ln w="38100">
            <a:solidFill>
              <a:schemeClr val="bg2">
                <a:lumMod val="50000"/>
              </a:schemeClr>
            </a:solidFill>
          </a:ln>
        </p:spPr>
      </p:pic>
      <p:sp>
        <p:nvSpPr>
          <p:cNvPr id="7" name="Скругленный прямоугольник 6"/>
          <p:cNvSpPr/>
          <p:nvPr/>
        </p:nvSpPr>
        <p:spPr>
          <a:xfrm>
            <a:off x="351794" y="260648"/>
            <a:ext cx="8424936" cy="648072"/>
          </a:xfrm>
          <a:prstGeom prst="round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24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a:t>
            </a:r>
          </a:p>
          <a:p>
            <a:pPr algn="ctr"/>
            <a:r>
              <a:rPr lang="ru-RU" sz="3200" dirty="0" smtClean="0">
                <a:solidFill>
                  <a:schemeClr val="accent6">
                    <a:lumMod val="75000"/>
                  </a:schemeClr>
                </a:solidFill>
                <a:latin typeface="Times New Roman" pitchFamily="18" charset="0"/>
                <a:cs typeface="Times New Roman" pitchFamily="18" charset="0"/>
              </a:rPr>
              <a:t>Тематическое разнообразие  произведений</a:t>
            </a:r>
          </a:p>
          <a:p>
            <a:pPr algn="ctr"/>
            <a:endParaRPr lang="ru-RU" sz="3200" dirty="0" smtClean="0">
              <a:solidFill>
                <a:srgbClr val="FFFF00"/>
              </a:solidFill>
              <a:latin typeface="Times New Roman" pitchFamily="18" charset="0"/>
              <a:cs typeface="Times New Roman" pitchFamily="18" charset="0"/>
            </a:endParaRPr>
          </a:p>
          <a:p>
            <a:pPr algn="ctr"/>
            <a:endParaRPr lang="ru-RU" sz="2400" i="1" dirty="0">
              <a:solidFill>
                <a:srgbClr val="FFFF00"/>
              </a:solidFill>
              <a:latin typeface="Times New Roman" pitchFamily="18" charset="0"/>
              <a:cs typeface="Times New Roman" pitchFamily="18" charset="0"/>
            </a:endParaRPr>
          </a:p>
        </p:txBody>
      </p:sp>
      <p:sp>
        <p:nvSpPr>
          <p:cNvPr id="9" name="Прямоугольник 8"/>
          <p:cNvSpPr/>
          <p:nvPr/>
        </p:nvSpPr>
        <p:spPr>
          <a:xfrm>
            <a:off x="363369" y="5157192"/>
            <a:ext cx="8424936" cy="1484784"/>
          </a:xfrm>
          <a:prstGeom prst="rect">
            <a:avLst/>
          </a:prstGeom>
          <a:solidFill>
            <a:schemeClr val="bg2">
              <a:lumMod val="10000"/>
            </a:schemeClr>
          </a:solidFill>
          <a:ln>
            <a:solidFill>
              <a:schemeClr val="accent6">
                <a:lumMod val="75000"/>
              </a:schemeClr>
            </a:solidFill>
          </a:ln>
          <a:effectLst>
            <a:glow rad="228600">
              <a:schemeClr val="accent6">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ru-RU" sz="1600" i="1" dirty="0" smtClean="0">
                <a:solidFill>
                  <a:srgbClr val="FFC000"/>
                </a:solidFill>
                <a:latin typeface="Times New Roman" pitchFamily="18" charset="0"/>
                <a:cs typeface="Times New Roman" pitchFamily="18" charset="0"/>
              </a:rPr>
              <a:t>- Любовь - единственное, от чего мы можем зависеть в этом мире.</a:t>
            </a:r>
            <a:br>
              <a:rPr lang="ru-RU" sz="1600" i="1" dirty="0" smtClean="0">
                <a:solidFill>
                  <a:srgbClr val="FFC000"/>
                </a:solidFill>
                <a:latin typeface="Times New Roman" pitchFamily="18" charset="0"/>
                <a:cs typeface="Times New Roman" pitchFamily="18" charset="0"/>
              </a:rPr>
            </a:br>
            <a:r>
              <a:rPr lang="ru-RU" sz="1600" i="1" dirty="0" smtClean="0">
                <a:solidFill>
                  <a:srgbClr val="FFC000"/>
                </a:solidFill>
                <a:latin typeface="Times New Roman" pitchFamily="18" charset="0"/>
                <a:cs typeface="Times New Roman" pitchFamily="18" charset="0"/>
              </a:rPr>
              <a:t>-   Любовь - это последнее, от чего стоит зависеть. Люди говорят, что любят, но все меняется. Единственные константы - это смерть и налоги.</a:t>
            </a:r>
            <a:br>
              <a:rPr lang="ru-RU" sz="1600" i="1" dirty="0" smtClean="0">
                <a:solidFill>
                  <a:srgbClr val="FFC000"/>
                </a:solidFill>
                <a:latin typeface="Times New Roman" pitchFamily="18" charset="0"/>
                <a:cs typeface="Times New Roman" pitchFamily="18" charset="0"/>
              </a:rPr>
            </a:br>
            <a:r>
              <a:rPr lang="ru-RU" sz="1600" i="1" dirty="0" smtClean="0">
                <a:solidFill>
                  <a:srgbClr val="FFC000"/>
                </a:solidFill>
                <a:latin typeface="Times New Roman" pitchFamily="18" charset="0"/>
                <a:cs typeface="Times New Roman" pitchFamily="18" charset="0"/>
              </a:rPr>
              <a:t>- Но некоторые люди не работают, - сказала </a:t>
            </a:r>
            <a:r>
              <a:rPr lang="ru-RU" sz="1600" i="1" dirty="0" err="1" smtClean="0">
                <a:solidFill>
                  <a:srgbClr val="FFC000"/>
                </a:solidFill>
                <a:latin typeface="Times New Roman" pitchFamily="18" charset="0"/>
                <a:cs typeface="Times New Roman" pitchFamily="18" charset="0"/>
              </a:rPr>
              <a:t>Марико</a:t>
            </a:r>
            <a:r>
              <a:rPr lang="ru-RU" sz="1600" i="1" dirty="0" smtClean="0">
                <a:solidFill>
                  <a:srgbClr val="FFC000"/>
                </a:solidFill>
                <a:latin typeface="Times New Roman" pitchFamily="18" charset="0"/>
                <a:cs typeface="Times New Roman" pitchFamily="18" charset="0"/>
              </a:rPr>
              <a:t>, - следовательно, они не платят налоги. И есть много мудрых людей, которые верят в вечную жизнь»</a:t>
            </a:r>
            <a:r>
              <a:rPr lang="ru-RU" sz="1400" i="1" dirty="0" smtClean="0">
                <a:solidFill>
                  <a:srgbClr val="FFFF00"/>
                </a:solidFill>
                <a:latin typeface="Times New Roman" pitchFamily="18" charset="0"/>
                <a:cs typeface="Times New Roman" pitchFamily="18" charset="0"/>
              </a:rPr>
              <a:t> («Ключи к полуночи»)</a:t>
            </a:r>
            <a:endParaRPr lang="ru-RU" sz="1600" i="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39" presetClass="entr" presetSubtype="0" accel="10000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
                                          </p:val>
                                        </p:tav>
                                        <p:tav tm="100000">
                                          <p:val>
                                            <p:strVal val="#ppt_y"/>
                                          </p:val>
                                        </p:tav>
                                      </p:tavLst>
                                    </p:anim>
                                  </p:childTnLst>
                                </p:cTn>
                              </p:par>
                              <p:par>
                                <p:cTn id="17" presetID="39" presetClass="entr" presetSubtype="0" accel="100000" fill="hold" grpId="1"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9" grpId="1"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TotalTime>
  <Words>3760</Words>
  <Application>Microsoft Office PowerPoint</Application>
  <PresentationFormat>Экран (4:3)</PresentationFormat>
  <Paragraphs>349</Paragraphs>
  <Slides>30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Arial</vt:lpstr>
      <vt:lpstr>Arial Black</vt:lpstr>
      <vt:lpstr>Calibri</vt:lpstr>
      <vt:lpstr>Times New Roman</vt:lpstr>
      <vt:lpstr>Тема Office</vt:lpstr>
      <vt:lpstr>Виртуальная выставка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Мысль времени</dc:title>
  <dc:creator>Урюпина</dc:creator>
  <cp:lastModifiedBy>Полонская</cp:lastModifiedBy>
  <cp:revision>173</cp:revision>
  <dcterms:created xsi:type="dcterms:W3CDTF">2016-07-25T09:20:17Z</dcterms:created>
  <dcterms:modified xsi:type="dcterms:W3CDTF">2017-05-02T13:26:49Z</dcterms:modified>
</cp:coreProperties>
</file>